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8" r:id="rId5"/>
    <p:sldMasterId id="2147483658" r:id="rId6"/>
    <p:sldMasterId id="2147483692" r:id="rId7"/>
  </p:sldMasterIdLst>
  <p:notesMasterIdLst>
    <p:notesMasterId r:id="rId29"/>
  </p:notesMasterIdLst>
  <p:sldIdLst>
    <p:sldId id="256" r:id="rId8"/>
    <p:sldId id="301" r:id="rId9"/>
    <p:sldId id="290" r:id="rId10"/>
    <p:sldId id="302" r:id="rId11"/>
    <p:sldId id="292" r:id="rId12"/>
    <p:sldId id="293" r:id="rId13"/>
    <p:sldId id="303" r:id="rId14"/>
    <p:sldId id="274" r:id="rId15"/>
    <p:sldId id="307" r:id="rId16"/>
    <p:sldId id="304" r:id="rId17"/>
    <p:sldId id="287" r:id="rId18"/>
    <p:sldId id="298" r:id="rId19"/>
    <p:sldId id="296" r:id="rId20"/>
    <p:sldId id="309" r:id="rId21"/>
    <p:sldId id="295" r:id="rId22"/>
    <p:sldId id="305" r:id="rId23"/>
    <p:sldId id="280" r:id="rId24"/>
    <p:sldId id="306" r:id="rId25"/>
    <p:sldId id="279" r:id="rId26"/>
    <p:sldId id="300" r:id="rId27"/>
    <p:sldId id="30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hil Suresh Nair" initials="NSN" lastIdx="5" clrIdx="0">
    <p:extLst>
      <p:ext uri="{19B8F6BF-5375-455C-9EA6-DF929625EA0E}">
        <p15:presenceInfo xmlns:p15="http://schemas.microsoft.com/office/powerpoint/2012/main" userId="S::nn8446@my.utexas.edu::a09a25a7-685c-46e4-84a1-e0e62cb6fc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52C"/>
    <a:srgbClr val="B9DDAD"/>
    <a:srgbClr val="FFB2B2"/>
    <a:srgbClr val="C05900"/>
    <a:srgbClr val="C15900"/>
    <a:srgbClr val="FF0000"/>
    <a:srgbClr val="333F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1C59A-3995-3761-5D5C-4830D85B0EED}" v="122" dt="2023-08-06T04:50:25.435"/>
    <p1510:client id="{224EEC57-EE76-40A4-9BF7-0BF0B711C86D}" v="2" dt="2023-08-06T03:50:02.924"/>
    <p1510:client id="{2AD39A71-483B-B894-E41D-5CC0402C3081}" v="489" dt="2023-08-06T03:13:23.884"/>
    <p1510:client id="{87D655E7-D39C-409E-ACE5-56021CDCF3A7}" v="27" dt="2023-08-06T06:45:19.661"/>
    <p1510:client id="{99AD24CE-58A0-FF38-54B1-262A978B3CEE}" v="34" dt="2023-08-06T01:49:08.985"/>
    <p1510:client id="{A512ADD4-6A99-41AB-A148-933187A6B6A8}" v="2" dt="2023-08-06T03:33:25.121"/>
    <p1510:client id="{CB188E21-8F28-B398-DE3A-4CD745A59C65}" v="14" dt="2023-08-06T05:59:28.965"/>
    <p1510:client id="{D5107868-7515-1490-3204-15107F9EAC57}" v="1340" dt="2023-08-06T03:50:25.467"/>
    <p1510:client id="{EBFA3D25-F797-B78A-CB43-FA048928E20F}" v="12" dt="2023-08-06T05:17:59.362"/>
    <p1510:client id="{F1902750-41E3-44FD-8B0A-BE9873259323}" v="25" dt="2023-08-06T02:35:56.854"/>
    <p1510:client id="{F2BE092F-72F4-39C8-311B-09E3756ECE9F}" v="380" dt="2023-08-06T02:51:18.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Lakshmi" userId="0adcf3c1fcff67cf" providerId="LiveId" clId="{87D655E7-D39C-409E-ACE5-56021CDCF3A7}"/>
    <pc:docChg chg="undo custSel addSld delSld modSld sldOrd">
      <pc:chgData name="Sai Lakshmi" userId="0adcf3c1fcff67cf" providerId="LiveId" clId="{87D655E7-D39C-409E-ACE5-56021CDCF3A7}" dt="2023-08-06T06:49:11.037" v="2481" actId="122"/>
      <pc:docMkLst>
        <pc:docMk/>
      </pc:docMkLst>
      <pc:sldChg chg="mod modShow">
        <pc:chgData name="Sai Lakshmi" userId="0adcf3c1fcff67cf" providerId="LiveId" clId="{87D655E7-D39C-409E-ACE5-56021CDCF3A7}" dt="2023-08-06T06:09:23.749" v="46" actId="729"/>
        <pc:sldMkLst>
          <pc:docMk/>
          <pc:sldMk cId="3743066984" sldId="274"/>
        </pc:sldMkLst>
      </pc:sldChg>
      <pc:sldChg chg="addSp delSp modSp mod">
        <pc:chgData name="Sai Lakshmi" userId="0adcf3c1fcff67cf" providerId="LiveId" clId="{87D655E7-D39C-409E-ACE5-56021CDCF3A7}" dt="2023-08-06T06:22:03.936" v="1020" actId="478"/>
        <pc:sldMkLst>
          <pc:docMk/>
          <pc:sldMk cId="2830271639" sldId="287"/>
        </pc:sldMkLst>
        <pc:spChg chg="add mod">
          <ac:chgData name="Sai Lakshmi" userId="0adcf3c1fcff67cf" providerId="LiveId" clId="{87D655E7-D39C-409E-ACE5-56021CDCF3A7}" dt="2023-08-06T06:21:04.199" v="1008" actId="1036"/>
          <ac:spMkLst>
            <pc:docMk/>
            <pc:sldMk cId="2830271639" sldId="287"/>
            <ac:spMk id="4" creationId="{7A33C007-0B57-AC2A-12F0-C30ACAAFBCDB}"/>
          </ac:spMkLst>
        </pc:spChg>
        <pc:picChg chg="mod">
          <ac:chgData name="Sai Lakshmi" userId="0adcf3c1fcff67cf" providerId="LiveId" clId="{87D655E7-D39C-409E-ACE5-56021CDCF3A7}" dt="2023-08-06T06:21:48.485" v="1016" actId="1035"/>
          <ac:picMkLst>
            <pc:docMk/>
            <pc:sldMk cId="2830271639" sldId="287"/>
            <ac:picMk id="3" creationId="{2FCF88C7-329B-B121-9DD5-8C451EE2A525}"/>
          </ac:picMkLst>
        </pc:picChg>
        <pc:picChg chg="mod">
          <ac:chgData name="Sai Lakshmi" userId="0adcf3c1fcff67cf" providerId="LiveId" clId="{87D655E7-D39C-409E-ACE5-56021CDCF3A7}" dt="2023-08-06T06:21:21.870" v="1010" actId="1076"/>
          <ac:picMkLst>
            <pc:docMk/>
            <pc:sldMk cId="2830271639" sldId="287"/>
            <ac:picMk id="5" creationId="{471753AE-7CA5-7CEA-8CE4-B72BB92D6A5C}"/>
          </ac:picMkLst>
        </pc:picChg>
        <pc:cxnChg chg="add del mod">
          <ac:chgData name="Sai Lakshmi" userId="0adcf3c1fcff67cf" providerId="LiveId" clId="{87D655E7-D39C-409E-ACE5-56021CDCF3A7}" dt="2023-08-06T06:22:03.936" v="1020" actId="478"/>
          <ac:cxnSpMkLst>
            <pc:docMk/>
            <pc:sldMk cId="2830271639" sldId="287"/>
            <ac:cxnSpMk id="7" creationId="{FE74CFD4-FA1C-6CA6-2CBF-E4999EA3C00A}"/>
          </ac:cxnSpMkLst>
        </pc:cxnChg>
        <pc:cxnChg chg="add del mod">
          <ac:chgData name="Sai Lakshmi" userId="0adcf3c1fcff67cf" providerId="LiveId" clId="{87D655E7-D39C-409E-ACE5-56021CDCF3A7}" dt="2023-08-06T06:22:01.414" v="1019" actId="478"/>
          <ac:cxnSpMkLst>
            <pc:docMk/>
            <pc:sldMk cId="2830271639" sldId="287"/>
            <ac:cxnSpMk id="8" creationId="{0B73575D-F040-0B9F-0323-23D7D2CFC1EC}"/>
          </ac:cxnSpMkLst>
        </pc:cxnChg>
      </pc:sldChg>
      <pc:sldChg chg="modSp mod">
        <pc:chgData name="Sai Lakshmi" userId="0adcf3c1fcff67cf" providerId="LiveId" clId="{87D655E7-D39C-409E-ACE5-56021CDCF3A7}" dt="2023-08-06T06:03:02.091" v="8" actId="20577"/>
        <pc:sldMkLst>
          <pc:docMk/>
          <pc:sldMk cId="3818627916" sldId="290"/>
        </pc:sldMkLst>
        <pc:spChg chg="mod">
          <ac:chgData name="Sai Lakshmi" userId="0adcf3c1fcff67cf" providerId="LiveId" clId="{87D655E7-D39C-409E-ACE5-56021CDCF3A7}" dt="2023-08-06T06:02:56.324" v="5" actId="6549"/>
          <ac:spMkLst>
            <pc:docMk/>
            <pc:sldMk cId="3818627916" sldId="290"/>
            <ac:spMk id="19" creationId="{79152110-6782-4603-329D-107C504D3E89}"/>
          </ac:spMkLst>
        </pc:spChg>
        <pc:spChg chg="mod">
          <ac:chgData name="Sai Lakshmi" userId="0adcf3c1fcff67cf" providerId="LiveId" clId="{87D655E7-D39C-409E-ACE5-56021CDCF3A7}" dt="2023-08-06T06:03:02.091" v="8" actId="20577"/>
          <ac:spMkLst>
            <pc:docMk/>
            <pc:sldMk cId="3818627916" sldId="290"/>
            <ac:spMk id="21" creationId="{374C971D-CE31-4C33-4D6F-DDDDC7362EB0}"/>
          </ac:spMkLst>
        </pc:spChg>
        <pc:spChg chg="mod">
          <ac:chgData name="Sai Lakshmi" userId="0adcf3c1fcff67cf" providerId="LiveId" clId="{87D655E7-D39C-409E-ACE5-56021CDCF3A7}" dt="2023-08-06T06:02:48.962" v="2" actId="20577"/>
          <ac:spMkLst>
            <pc:docMk/>
            <pc:sldMk cId="3818627916" sldId="290"/>
            <ac:spMk id="36" creationId="{2151B034-BA3E-B859-B814-246F7469BEDD}"/>
          </ac:spMkLst>
        </pc:spChg>
      </pc:sldChg>
      <pc:sldChg chg="modSp mod">
        <pc:chgData name="Sai Lakshmi" userId="0adcf3c1fcff67cf" providerId="LiveId" clId="{87D655E7-D39C-409E-ACE5-56021CDCF3A7}" dt="2023-08-06T06:04:06.656" v="45" actId="255"/>
        <pc:sldMkLst>
          <pc:docMk/>
          <pc:sldMk cId="1229699949" sldId="292"/>
        </pc:sldMkLst>
        <pc:spChg chg="mod">
          <ac:chgData name="Sai Lakshmi" userId="0adcf3c1fcff67cf" providerId="LiveId" clId="{87D655E7-D39C-409E-ACE5-56021CDCF3A7}" dt="2023-08-06T06:04:06.656" v="45" actId="255"/>
          <ac:spMkLst>
            <pc:docMk/>
            <pc:sldMk cId="1229699949" sldId="292"/>
            <ac:spMk id="12" creationId="{7E92FA0D-0BB4-E611-4BD6-31C41D19E980}"/>
          </ac:spMkLst>
        </pc:spChg>
      </pc:sldChg>
      <pc:sldChg chg="addSp modSp mod">
        <pc:chgData name="Sai Lakshmi" userId="0adcf3c1fcff67cf" providerId="LiveId" clId="{87D655E7-D39C-409E-ACE5-56021CDCF3A7}" dt="2023-08-06T06:48:08.801" v="2478" actId="122"/>
        <pc:sldMkLst>
          <pc:docMk/>
          <pc:sldMk cId="3584244973" sldId="295"/>
        </pc:sldMkLst>
        <pc:graphicFrameChg chg="add mod">
          <ac:chgData name="Sai Lakshmi" userId="0adcf3c1fcff67cf" providerId="LiveId" clId="{87D655E7-D39C-409E-ACE5-56021CDCF3A7}" dt="2023-08-06T06:15:05.812" v="190" actId="571"/>
          <ac:graphicFrameMkLst>
            <pc:docMk/>
            <pc:sldMk cId="3584244973" sldId="295"/>
            <ac:graphicFrameMk id="3" creationId="{BC69C122-0482-87E8-033C-46F5605D97CD}"/>
          </ac:graphicFrameMkLst>
        </pc:graphicFrameChg>
        <pc:graphicFrameChg chg="mod modGraphic">
          <ac:chgData name="Sai Lakshmi" userId="0adcf3c1fcff67cf" providerId="LiveId" clId="{87D655E7-D39C-409E-ACE5-56021CDCF3A7}" dt="2023-08-06T06:48:08.801" v="2478" actId="122"/>
          <ac:graphicFrameMkLst>
            <pc:docMk/>
            <pc:sldMk cId="3584244973" sldId="295"/>
            <ac:graphicFrameMk id="7" creationId="{2D258654-C50E-184F-DBD7-54D87925C7D2}"/>
          </ac:graphicFrameMkLst>
        </pc:graphicFrameChg>
        <pc:picChg chg="add mod">
          <ac:chgData name="Sai Lakshmi" userId="0adcf3c1fcff67cf" providerId="LiveId" clId="{87D655E7-D39C-409E-ACE5-56021CDCF3A7}" dt="2023-08-06T06:15:05.812" v="190" actId="571"/>
          <ac:picMkLst>
            <pc:docMk/>
            <pc:sldMk cId="3584244973" sldId="295"/>
            <ac:picMk id="4" creationId="{E49A0802-0F9B-A477-9AD8-4A58808B8FCC}"/>
          </ac:picMkLst>
        </pc:picChg>
        <pc:picChg chg="mod">
          <ac:chgData name="Sai Lakshmi" userId="0adcf3c1fcff67cf" providerId="LiveId" clId="{87D655E7-D39C-409E-ACE5-56021CDCF3A7}" dt="2023-08-06T06:15:12.622" v="277" actId="1035"/>
          <ac:picMkLst>
            <pc:docMk/>
            <pc:sldMk cId="3584244973" sldId="295"/>
            <ac:picMk id="8" creationId="{C55D2C65-C3E8-67AF-2E6C-BE0368C8DA09}"/>
          </ac:picMkLst>
        </pc:picChg>
        <pc:picChg chg="mod">
          <ac:chgData name="Sai Lakshmi" userId="0adcf3c1fcff67cf" providerId="LiveId" clId="{87D655E7-D39C-409E-ACE5-56021CDCF3A7}" dt="2023-08-06T06:15:17.324" v="278" actId="1076"/>
          <ac:picMkLst>
            <pc:docMk/>
            <pc:sldMk cId="3584244973" sldId="295"/>
            <ac:picMk id="11" creationId="{5D1C655A-90AD-3AED-9611-677930ADB1C0}"/>
          </ac:picMkLst>
        </pc:picChg>
      </pc:sldChg>
      <pc:sldChg chg="addSp delSp modSp mod">
        <pc:chgData name="Sai Lakshmi" userId="0adcf3c1fcff67cf" providerId="LiveId" clId="{87D655E7-D39C-409E-ACE5-56021CDCF3A7}" dt="2023-08-06T06:48:49.962" v="2479" actId="1076"/>
        <pc:sldMkLst>
          <pc:docMk/>
          <pc:sldMk cId="941435756" sldId="296"/>
        </pc:sldMkLst>
        <pc:spChg chg="add mod">
          <ac:chgData name="Sai Lakshmi" userId="0adcf3c1fcff67cf" providerId="LiveId" clId="{87D655E7-D39C-409E-ACE5-56021CDCF3A7}" dt="2023-08-06T06:35:32.301" v="1831" actId="1035"/>
          <ac:spMkLst>
            <pc:docMk/>
            <pc:sldMk cId="941435756" sldId="296"/>
            <ac:spMk id="4" creationId="{B8A60CB2-03C8-11A5-BF2D-347632022C6D}"/>
          </ac:spMkLst>
        </pc:spChg>
        <pc:graphicFrameChg chg="add del">
          <ac:chgData name="Sai Lakshmi" userId="0adcf3c1fcff67cf" providerId="LiveId" clId="{87D655E7-D39C-409E-ACE5-56021CDCF3A7}" dt="2023-08-06T06:37:25.624" v="1856" actId="478"/>
          <ac:graphicFrameMkLst>
            <pc:docMk/>
            <pc:sldMk cId="941435756" sldId="296"/>
            <ac:graphicFrameMk id="5" creationId="{C77487CE-F841-5B5E-B3D8-556965BB6829}"/>
          </ac:graphicFrameMkLst>
        </pc:graphicFrameChg>
        <pc:picChg chg="mod">
          <ac:chgData name="Sai Lakshmi" userId="0adcf3c1fcff67cf" providerId="LiveId" clId="{87D655E7-D39C-409E-ACE5-56021CDCF3A7}" dt="2023-08-06T06:48:49.962" v="2479" actId="1076"/>
          <ac:picMkLst>
            <pc:docMk/>
            <pc:sldMk cId="941435756" sldId="296"/>
            <ac:picMk id="3" creationId="{D9D5E74A-75BF-64DB-C326-93F9C109378A}"/>
          </ac:picMkLst>
        </pc:picChg>
      </pc:sldChg>
      <pc:sldChg chg="addSp modSp mod ord">
        <pc:chgData name="Sai Lakshmi" userId="0adcf3c1fcff67cf" providerId="LiveId" clId="{87D655E7-D39C-409E-ACE5-56021CDCF3A7}" dt="2023-08-06T06:30:35.932" v="1520" actId="1076"/>
        <pc:sldMkLst>
          <pc:docMk/>
          <pc:sldMk cId="2737316889" sldId="298"/>
        </pc:sldMkLst>
        <pc:spChg chg="add mod">
          <ac:chgData name="Sai Lakshmi" userId="0adcf3c1fcff67cf" providerId="LiveId" clId="{87D655E7-D39C-409E-ACE5-56021CDCF3A7}" dt="2023-08-06T06:30:35.932" v="1520" actId="1076"/>
          <ac:spMkLst>
            <pc:docMk/>
            <pc:sldMk cId="2737316889" sldId="298"/>
            <ac:spMk id="3" creationId="{C6636C61-8B4A-61DF-76BE-E56B0A8B7141}"/>
          </ac:spMkLst>
        </pc:spChg>
        <pc:picChg chg="mod">
          <ac:chgData name="Sai Lakshmi" userId="0adcf3c1fcff67cf" providerId="LiveId" clId="{87D655E7-D39C-409E-ACE5-56021CDCF3A7}" dt="2023-08-06T06:22:42.075" v="1052" actId="1035"/>
          <ac:picMkLst>
            <pc:docMk/>
            <pc:sldMk cId="2737316889" sldId="298"/>
            <ac:picMk id="4" creationId="{997521A7-2DEF-CD0F-EA22-CC25DF8E27DD}"/>
          </ac:picMkLst>
        </pc:picChg>
      </pc:sldChg>
      <pc:sldChg chg="del ord">
        <pc:chgData name="Sai Lakshmi" userId="0adcf3c1fcff67cf" providerId="LiveId" clId="{87D655E7-D39C-409E-ACE5-56021CDCF3A7}" dt="2023-08-06T06:36:28.801" v="1834" actId="2696"/>
        <pc:sldMkLst>
          <pc:docMk/>
          <pc:sldMk cId="2093050954" sldId="299"/>
        </pc:sldMkLst>
      </pc:sldChg>
      <pc:sldChg chg="modSp add del mod">
        <pc:chgData name="Sai Lakshmi" userId="0adcf3c1fcff67cf" providerId="LiveId" clId="{87D655E7-D39C-409E-ACE5-56021CDCF3A7}" dt="2023-08-06T06:47:12.289" v="2474" actId="47"/>
        <pc:sldMkLst>
          <pc:docMk/>
          <pc:sldMk cId="2377810381" sldId="299"/>
        </pc:sldMkLst>
        <pc:picChg chg="mod">
          <ac:chgData name="Sai Lakshmi" userId="0adcf3c1fcff67cf" providerId="LiveId" clId="{87D655E7-D39C-409E-ACE5-56021CDCF3A7}" dt="2023-08-06T06:36:41.860" v="1848" actId="1036"/>
          <ac:picMkLst>
            <pc:docMk/>
            <pc:sldMk cId="2377810381" sldId="299"/>
            <ac:picMk id="3" creationId="{D080C754-9460-D79D-EEFF-FBBBC524D166}"/>
          </ac:picMkLst>
        </pc:picChg>
      </pc:sldChg>
      <pc:sldChg chg="delSp modSp mod">
        <pc:chgData name="Sai Lakshmi" userId="0adcf3c1fcff67cf" providerId="LiveId" clId="{87D655E7-D39C-409E-ACE5-56021CDCF3A7}" dt="2023-08-06T06:11:58.793" v="130" actId="1035"/>
        <pc:sldMkLst>
          <pc:docMk/>
          <pc:sldMk cId="95769215" sldId="307"/>
        </pc:sldMkLst>
        <pc:spChg chg="mod">
          <ac:chgData name="Sai Lakshmi" userId="0adcf3c1fcff67cf" providerId="LiveId" clId="{87D655E7-D39C-409E-ACE5-56021CDCF3A7}" dt="2023-08-06T06:11:58.793" v="130" actId="1035"/>
          <ac:spMkLst>
            <pc:docMk/>
            <pc:sldMk cId="95769215" sldId="307"/>
            <ac:spMk id="8" creationId="{1472ED2E-7EC5-40E5-988C-3CCB62F788E3}"/>
          </ac:spMkLst>
        </pc:spChg>
        <pc:grpChg chg="mod">
          <ac:chgData name="Sai Lakshmi" userId="0adcf3c1fcff67cf" providerId="LiveId" clId="{87D655E7-D39C-409E-ACE5-56021CDCF3A7}" dt="2023-08-06T06:11:58.793" v="130" actId="1035"/>
          <ac:grpSpMkLst>
            <pc:docMk/>
            <pc:sldMk cId="95769215" sldId="307"/>
            <ac:grpSpMk id="13" creationId="{16B19C0A-B6A2-865D-8CC6-CE2DBA51BA02}"/>
          </ac:grpSpMkLst>
        </pc:grpChg>
        <pc:grpChg chg="mod">
          <ac:chgData name="Sai Lakshmi" userId="0adcf3c1fcff67cf" providerId="LiveId" clId="{87D655E7-D39C-409E-ACE5-56021CDCF3A7}" dt="2023-08-06T06:11:58.793" v="130" actId="1035"/>
          <ac:grpSpMkLst>
            <pc:docMk/>
            <pc:sldMk cId="95769215" sldId="307"/>
            <ac:grpSpMk id="14" creationId="{59F0FFFB-0794-0BAE-5936-D82B8BD312B3}"/>
          </ac:grpSpMkLst>
        </pc:grpChg>
        <pc:grpChg chg="del">
          <ac:chgData name="Sai Lakshmi" userId="0adcf3c1fcff67cf" providerId="LiveId" clId="{87D655E7-D39C-409E-ACE5-56021CDCF3A7}" dt="2023-08-06T06:11:42.520" v="47" actId="478"/>
          <ac:grpSpMkLst>
            <pc:docMk/>
            <pc:sldMk cId="95769215" sldId="307"/>
            <ac:grpSpMk id="15" creationId="{9676EC66-E04E-8123-0F05-32416EA4A856}"/>
          </ac:grpSpMkLst>
        </pc:grpChg>
        <pc:grpChg chg="mod">
          <ac:chgData name="Sai Lakshmi" userId="0adcf3c1fcff67cf" providerId="LiveId" clId="{87D655E7-D39C-409E-ACE5-56021CDCF3A7}" dt="2023-08-06T06:11:58.793" v="130" actId="1035"/>
          <ac:grpSpMkLst>
            <pc:docMk/>
            <pc:sldMk cId="95769215" sldId="307"/>
            <ac:grpSpMk id="16" creationId="{9BD5B1D4-CF61-A7ED-15B5-87902AE07F9C}"/>
          </ac:grpSpMkLst>
        </pc:grpChg>
        <pc:grpChg chg="mod">
          <ac:chgData name="Sai Lakshmi" userId="0adcf3c1fcff67cf" providerId="LiveId" clId="{87D655E7-D39C-409E-ACE5-56021CDCF3A7}" dt="2023-08-06T06:11:58.793" v="130" actId="1035"/>
          <ac:grpSpMkLst>
            <pc:docMk/>
            <pc:sldMk cId="95769215" sldId="307"/>
            <ac:grpSpMk id="19" creationId="{3B5F425A-ABB5-A8BB-7EF5-8037E23C2DCA}"/>
          </ac:grpSpMkLst>
        </pc:grpChg>
      </pc:sldChg>
      <pc:sldChg chg="addSp delSp modSp add mod">
        <pc:chgData name="Sai Lakshmi" userId="0adcf3c1fcff67cf" providerId="LiveId" clId="{87D655E7-D39C-409E-ACE5-56021CDCF3A7}" dt="2023-08-06T06:49:11.037" v="2481" actId="122"/>
        <pc:sldMkLst>
          <pc:docMk/>
          <pc:sldMk cId="4004012806" sldId="309"/>
        </pc:sldMkLst>
        <pc:spChg chg="mod">
          <ac:chgData name="Sai Lakshmi" userId="0adcf3c1fcff67cf" providerId="LiveId" clId="{87D655E7-D39C-409E-ACE5-56021CDCF3A7}" dt="2023-08-06T06:45:58.948" v="2300" actId="1036"/>
          <ac:spMkLst>
            <pc:docMk/>
            <pc:sldMk cId="4004012806" sldId="309"/>
            <ac:spMk id="2" creationId="{A8DF880D-2BC7-E53E-D1B8-437A29D17250}"/>
          </ac:spMkLst>
        </pc:spChg>
        <pc:spChg chg="del">
          <ac:chgData name="Sai Lakshmi" userId="0adcf3c1fcff67cf" providerId="LiveId" clId="{87D655E7-D39C-409E-ACE5-56021CDCF3A7}" dt="2023-08-06T06:37:09.042" v="1852" actId="478"/>
          <ac:spMkLst>
            <pc:docMk/>
            <pc:sldMk cId="4004012806" sldId="309"/>
            <ac:spMk id="4" creationId="{B8A60CB2-03C8-11A5-BF2D-347632022C6D}"/>
          </ac:spMkLst>
        </pc:spChg>
        <pc:spChg chg="add mod">
          <ac:chgData name="Sai Lakshmi" userId="0adcf3c1fcff67cf" providerId="LiveId" clId="{87D655E7-D39C-409E-ACE5-56021CDCF3A7}" dt="2023-08-06T06:46:47.942" v="2473" actId="20577"/>
          <ac:spMkLst>
            <pc:docMk/>
            <pc:sldMk cId="4004012806" sldId="309"/>
            <ac:spMk id="7" creationId="{5DF5498B-D4B1-C1AE-B83E-4975B21445AC}"/>
          </ac:spMkLst>
        </pc:spChg>
        <pc:graphicFrameChg chg="mod modGraphic">
          <ac:chgData name="Sai Lakshmi" userId="0adcf3c1fcff67cf" providerId="LiveId" clId="{87D655E7-D39C-409E-ACE5-56021CDCF3A7}" dt="2023-08-06T06:49:11.037" v="2481" actId="122"/>
          <ac:graphicFrameMkLst>
            <pc:docMk/>
            <pc:sldMk cId="4004012806" sldId="309"/>
            <ac:graphicFrameMk id="5" creationId="{C77487CE-F841-5B5E-B3D8-556965BB6829}"/>
          </ac:graphicFrameMkLst>
        </pc:graphicFrameChg>
        <pc:picChg chg="del">
          <ac:chgData name="Sai Lakshmi" userId="0adcf3c1fcff67cf" providerId="LiveId" clId="{87D655E7-D39C-409E-ACE5-56021CDCF3A7}" dt="2023-08-06T06:37:06.171" v="1851" actId="478"/>
          <ac:picMkLst>
            <pc:docMk/>
            <pc:sldMk cId="4004012806" sldId="309"/>
            <ac:picMk id="3" creationId="{D9D5E74A-75BF-64DB-C326-93F9C109378A}"/>
          </ac:picMkLst>
        </pc:picChg>
        <pc:picChg chg="add del mod">
          <ac:chgData name="Sai Lakshmi" userId="0adcf3c1fcff67cf" providerId="LiveId" clId="{87D655E7-D39C-409E-ACE5-56021CDCF3A7}" dt="2023-08-06T06:43:24.484" v="2193" actId="478"/>
          <ac:picMkLst>
            <pc:docMk/>
            <pc:sldMk cId="4004012806" sldId="309"/>
            <ac:picMk id="6" creationId="{3B9819F4-EB03-C053-6AF1-DACDBD4250F4}"/>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8-06T00:09:40.273" idx="4">
    <p:pos x="10" y="10"/>
    <p:text>Update previous slide to match this format</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8-06T00:10:09.367" idx="5">
    <p:pos x="1750" y="3491"/>
    <p:text>Dinesh/Sai Split the last 2 rows into the results part as needed</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8-06T00:00:41.895" idx="2">
    <p:pos x="3756" y="2520"/>
    <p:text>Dinesh fix this up and use your calculation to show impact to company here</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08-06T00:02:25.208" idx="3">
    <p:pos x="10" y="10"/>
    <p:text>Dinesh merge this with the previous results interpretation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91A50-A1E1-0B49-9E4A-FFA61D89C1C7}" type="datetimeFigureOut">
              <a:rPr lang="en-US" smtClean="0"/>
              <a:t>8/6/2023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7D5587-FA19-9440-82EC-74CEFE3BDCA1}" type="slidenum">
              <a:rPr lang="en-US" smtClean="0"/>
              <a:t>‹#›</a:t>
            </a:fld>
            <a:endParaRPr lang="en-US"/>
          </a:p>
        </p:txBody>
      </p:sp>
    </p:spTree>
    <p:extLst>
      <p:ext uri="{BB962C8B-B14F-4D97-AF65-F5344CB8AC3E}">
        <p14:creationId xmlns:p14="http://schemas.microsoft.com/office/powerpoint/2010/main" val="2763510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7D5587-FA19-9440-82EC-74CEFE3BDCA1}" type="slidenum">
              <a:rPr lang="en-US" smtClean="0"/>
              <a:t>1</a:t>
            </a:fld>
            <a:endParaRPr lang="en-US"/>
          </a:p>
        </p:txBody>
      </p:sp>
    </p:spTree>
    <p:extLst>
      <p:ext uri="{BB962C8B-B14F-4D97-AF65-F5344CB8AC3E}">
        <p14:creationId xmlns:p14="http://schemas.microsoft.com/office/powerpoint/2010/main" val="187154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1">
                <a:solidFill>
                  <a:srgbClr val="D1D5DB"/>
                </a:solidFill>
                <a:effectLst/>
                <a:latin typeface="Söhne"/>
              </a:rPr>
              <a:t>Null value imputation, also known as missing data imputation, is the process of filling in missing or "null" values in a dataset with estimated or predicted values</a:t>
            </a:r>
          </a:p>
          <a:p>
            <a:pPr marL="171450" indent="-171450">
              <a:buFont typeface="Arial" panose="020B0604020202020204" pitchFamily="34" charset="0"/>
              <a:buChar char="•"/>
            </a:pPr>
            <a:r>
              <a:rPr lang="en-US" b="0" i="1">
                <a:solidFill>
                  <a:srgbClr val="D1D5DB"/>
                </a:solidFill>
                <a:effectLst/>
                <a:latin typeface="Söhne"/>
              </a:rPr>
              <a:t>Data Imbalance was accounted for by using various approaches like class weights, SMOTE and data engineering for manual oversampling</a:t>
            </a:r>
          </a:p>
          <a:p>
            <a:pPr marL="171450" indent="-171450">
              <a:buFont typeface="Arial" panose="020B0604020202020204" pitchFamily="34" charset="0"/>
              <a:buChar char="•"/>
            </a:pPr>
            <a:r>
              <a:rPr lang="en-US" b="0" i="1">
                <a:solidFill>
                  <a:srgbClr val="D1D5DB"/>
                </a:solidFill>
                <a:effectLst/>
                <a:latin typeface="Söhne"/>
              </a:rPr>
              <a:t>Encoding categorical data is the process of converting categorical variables (variables that represent categories or groups) into numerical form so that they can be used as inputs in machine learning algorithms or statistical models</a:t>
            </a:r>
          </a:p>
        </p:txBody>
      </p:sp>
      <p:sp>
        <p:nvSpPr>
          <p:cNvPr id="4" name="Slide Number Placeholder 3"/>
          <p:cNvSpPr>
            <a:spLocks noGrp="1"/>
          </p:cNvSpPr>
          <p:nvPr>
            <p:ph type="sldNum" sz="quarter" idx="5"/>
          </p:nvPr>
        </p:nvSpPr>
        <p:spPr/>
        <p:txBody>
          <a:bodyPr/>
          <a:lstStyle/>
          <a:p>
            <a:fld id="{8C7D5587-FA19-9440-82EC-74CEFE3BDCA1}" type="slidenum">
              <a:rPr lang="en-US" smtClean="0"/>
              <a:t>8</a:t>
            </a:fld>
            <a:endParaRPr lang="en-US"/>
          </a:p>
        </p:txBody>
      </p:sp>
    </p:spTree>
    <p:extLst>
      <p:ext uri="{BB962C8B-B14F-4D97-AF65-F5344CB8AC3E}">
        <p14:creationId xmlns:p14="http://schemas.microsoft.com/office/powerpoint/2010/main" val="2255458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1">
                <a:solidFill>
                  <a:srgbClr val="D1D5DB"/>
                </a:solidFill>
                <a:effectLst/>
                <a:latin typeface="Söhne"/>
              </a:rPr>
              <a:t>Null value imputation, also known as missing data imputation, is the process of filling in missing or "null" values in a dataset with estimated or predicted values</a:t>
            </a:r>
          </a:p>
          <a:p>
            <a:pPr marL="171450" indent="-171450">
              <a:buFont typeface="Arial" panose="020B0604020202020204" pitchFamily="34" charset="0"/>
              <a:buChar char="•"/>
            </a:pPr>
            <a:r>
              <a:rPr lang="en-US" b="0" i="1">
                <a:solidFill>
                  <a:srgbClr val="D1D5DB"/>
                </a:solidFill>
                <a:effectLst/>
                <a:latin typeface="Söhne"/>
              </a:rPr>
              <a:t>Data Imbalance was accounted for by using various approaches like class weights, SMOTE and data engineering for manual oversampling</a:t>
            </a:r>
          </a:p>
          <a:p>
            <a:pPr marL="171450" indent="-171450">
              <a:buFont typeface="Arial" panose="020B0604020202020204" pitchFamily="34" charset="0"/>
              <a:buChar char="•"/>
            </a:pPr>
            <a:r>
              <a:rPr lang="en-US" b="0" i="1">
                <a:solidFill>
                  <a:srgbClr val="D1D5DB"/>
                </a:solidFill>
                <a:effectLst/>
                <a:latin typeface="Söhne"/>
              </a:rPr>
              <a:t>Encoding categorical data is the process of converting categorical variables (variables that represent categories or groups) into numerical form so that they can be used as inputs in machine learning algorithms or statistical models</a:t>
            </a:r>
          </a:p>
        </p:txBody>
      </p:sp>
      <p:sp>
        <p:nvSpPr>
          <p:cNvPr id="4" name="Slide Number Placeholder 3"/>
          <p:cNvSpPr>
            <a:spLocks noGrp="1"/>
          </p:cNvSpPr>
          <p:nvPr>
            <p:ph type="sldNum" sz="quarter" idx="5"/>
          </p:nvPr>
        </p:nvSpPr>
        <p:spPr/>
        <p:txBody>
          <a:bodyPr/>
          <a:lstStyle/>
          <a:p>
            <a:fld id="{8C7D5587-FA19-9440-82EC-74CEFE3BDCA1}" type="slidenum">
              <a:rPr lang="en-US" smtClean="0"/>
              <a:t>9</a:t>
            </a:fld>
            <a:endParaRPr lang="en-US"/>
          </a:p>
        </p:txBody>
      </p:sp>
    </p:spTree>
    <p:extLst>
      <p:ext uri="{BB962C8B-B14F-4D97-AF65-F5344CB8AC3E}">
        <p14:creationId xmlns:p14="http://schemas.microsoft.com/office/powerpoint/2010/main" val="210781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7D5587-FA19-9440-82EC-74CEFE3BDCA1}" type="slidenum">
              <a:rPr lang="en-US" smtClean="0"/>
              <a:t>11</a:t>
            </a:fld>
            <a:endParaRPr lang="en-US"/>
          </a:p>
        </p:txBody>
      </p:sp>
    </p:spTree>
    <p:extLst>
      <p:ext uri="{BB962C8B-B14F-4D97-AF65-F5344CB8AC3E}">
        <p14:creationId xmlns:p14="http://schemas.microsoft.com/office/powerpoint/2010/main" val="1465361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7D5587-FA19-9440-82EC-74CEFE3BDCA1}" type="slidenum">
              <a:rPr lang="en-US" smtClean="0"/>
              <a:t>12</a:t>
            </a:fld>
            <a:endParaRPr lang="en-US"/>
          </a:p>
        </p:txBody>
      </p:sp>
    </p:spTree>
    <p:extLst>
      <p:ext uri="{BB962C8B-B14F-4D97-AF65-F5344CB8AC3E}">
        <p14:creationId xmlns:p14="http://schemas.microsoft.com/office/powerpoint/2010/main" val="1034874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7D5587-FA19-9440-82EC-74CEFE3BDCA1}" type="slidenum">
              <a:rPr lang="en-US" smtClean="0"/>
              <a:t>13</a:t>
            </a:fld>
            <a:endParaRPr lang="en-US"/>
          </a:p>
        </p:txBody>
      </p:sp>
    </p:spTree>
    <p:extLst>
      <p:ext uri="{BB962C8B-B14F-4D97-AF65-F5344CB8AC3E}">
        <p14:creationId xmlns:p14="http://schemas.microsoft.com/office/powerpoint/2010/main" val="3807683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7D5587-FA19-9440-82EC-74CEFE3BDCA1}" type="slidenum">
              <a:rPr lang="en-US" smtClean="0"/>
              <a:t>14</a:t>
            </a:fld>
            <a:endParaRPr lang="en-US"/>
          </a:p>
        </p:txBody>
      </p:sp>
    </p:spTree>
    <p:extLst>
      <p:ext uri="{BB962C8B-B14F-4D97-AF65-F5344CB8AC3E}">
        <p14:creationId xmlns:p14="http://schemas.microsoft.com/office/powerpoint/2010/main" val="623838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a:solidFill>
                <a:srgbClr val="333333"/>
              </a:solidFill>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7D5587-FA19-9440-82EC-74CEFE3BDCA1}" type="slidenum">
              <a:rPr lang="en-US" smtClean="0"/>
              <a:t>15</a:t>
            </a:fld>
            <a:endParaRPr lang="en-US"/>
          </a:p>
        </p:txBody>
      </p:sp>
    </p:spTree>
    <p:extLst>
      <p:ext uri="{BB962C8B-B14F-4D97-AF65-F5344CB8AC3E}">
        <p14:creationId xmlns:p14="http://schemas.microsoft.com/office/powerpoint/2010/main" val="2537783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7D5587-FA19-9440-82EC-74CEFE3BDCA1}" type="slidenum">
              <a:rPr lang="en-US" smtClean="0"/>
              <a:t>17</a:t>
            </a:fld>
            <a:endParaRPr lang="en-US"/>
          </a:p>
        </p:txBody>
      </p:sp>
    </p:spTree>
    <p:extLst>
      <p:ext uri="{BB962C8B-B14F-4D97-AF65-F5344CB8AC3E}">
        <p14:creationId xmlns:p14="http://schemas.microsoft.com/office/powerpoint/2010/main" val="1750928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range Title Car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DA015816-BC17-1042-88FE-7B0898E03748}"/>
              </a:ext>
            </a:extLst>
          </p:cNvPr>
          <p:cNvSpPr>
            <a:spLocks noGrp="1"/>
          </p:cNvSpPr>
          <p:nvPr>
            <p:ph type="body" sz="quarter" idx="10"/>
          </p:nvPr>
        </p:nvSpPr>
        <p:spPr>
          <a:xfrm>
            <a:off x="490384" y="4792336"/>
            <a:ext cx="7886700" cy="825578"/>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FE032FA2-FBF8-5444-9102-340A17383DBB}"/>
              </a:ext>
            </a:extLst>
          </p:cNvPr>
          <p:cNvSpPr>
            <a:spLocks noGrp="1"/>
          </p:cNvSpPr>
          <p:nvPr>
            <p:ph type="body" sz="quarter" idx="11"/>
          </p:nvPr>
        </p:nvSpPr>
        <p:spPr>
          <a:xfrm>
            <a:off x="490384" y="5706736"/>
            <a:ext cx="7886700" cy="825578"/>
          </a:xfrm>
        </p:spPr>
        <p:txBody>
          <a:bodyPr/>
          <a:lstStyle>
            <a:lvl1pPr>
              <a:lnSpc>
                <a:spcPct val="100000"/>
              </a:lnSpc>
              <a:spcBef>
                <a:spcPts val="0"/>
              </a:spcBef>
              <a:defRPr/>
            </a:lvl1pPr>
          </a:lstStyle>
          <a:p>
            <a:pPr lvl="0"/>
            <a:r>
              <a:rPr lang="en-US"/>
              <a:t>Click to edit Master text styles</a:t>
            </a:r>
          </a:p>
        </p:txBody>
      </p:sp>
      <p:sp>
        <p:nvSpPr>
          <p:cNvPr id="19" name="Text Placeholder 18">
            <a:extLst>
              <a:ext uri="{FF2B5EF4-FFF2-40B4-BE49-F238E27FC236}">
                <a16:creationId xmlns:a16="http://schemas.microsoft.com/office/drawing/2014/main" id="{BB3A919B-E14F-CF4F-9BC8-D617F8B853F9}"/>
              </a:ext>
            </a:extLst>
          </p:cNvPr>
          <p:cNvSpPr>
            <a:spLocks noGrp="1"/>
          </p:cNvSpPr>
          <p:nvPr>
            <p:ph type="body" sz="quarter" idx="12"/>
          </p:nvPr>
        </p:nvSpPr>
        <p:spPr>
          <a:xfrm>
            <a:off x="490384" y="2468464"/>
            <a:ext cx="7886700" cy="1716959"/>
          </a:xfrm>
        </p:spPr>
        <p:txBody>
          <a:bodyPr/>
          <a:lstStyle>
            <a:lvl1pPr>
              <a:lnSpc>
                <a:spcPts val="4000"/>
              </a:lnSpc>
              <a:spcBef>
                <a:spcPts val="0"/>
              </a:spcBef>
              <a:defRPr sz="4800" b="1" i="0" cap="all" baseline="0">
                <a:latin typeface="Arial Black" panose="020B0604020202020204" pitchFamily="34" charset="0"/>
                <a:cs typeface="Arial Black" panose="020B0604020202020204" pitchFamily="34" charset="0"/>
              </a:defRPr>
            </a:lvl1pPr>
          </a:lstStyle>
          <a:p>
            <a:pPr lvl="0"/>
            <a:r>
              <a:rPr lang="en-US"/>
              <a:t>Click to edit Master text styles</a:t>
            </a:r>
          </a:p>
        </p:txBody>
      </p:sp>
      <p:cxnSp>
        <p:nvCxnSpPr>
          <p:cNvPr id="22" name="Straight Connector 21">
            <a:extLst>
              <a:ext uri="{FF2B5EF4-FFF2-40B4-BE49-F238E27FC236}">
                <a16:creationId xmlns:a16="http://schemas.microsoft.com/office/drawing/2014/main" id="{2311778C-184F-C043-9ABD-A3268314ED17}"/>
              </a:ext>
            </a:extLst>
          </p:cNvPr>
          <p:cNvCxnSpPr/>
          <p:nvPr userDrawn="1"/>
        </p:nvCxnSpPr>
        <p:spPr>
          <a:xfrm>
            <a:off x="628650" y="4373465"/>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911E171-E1EC-A54E-82C0-A52F296EEB78}"/>
              </a:ext>
            </a:extLst>
          </p:cNvPr>
          <p:cNvSpPr>
            <a:spLocks noGrp="1"/>
          </p:cNvSpPr>
          <p:nvPr>
            <p:ph type="body" sz="quarter" idx="13"/>
          </p:nvPr>
        </p:nvSpPr>
        <p:spPr>
          <a:xfrm>
            <a:off x="490538" y="574675"/>
            <a:ext cx="3770312" cy="665163"/>
          </a:xfrm>
        </p:spPr>
        <p:txBody>
          <a:bodyPr/>
          <a:lstStyle>
            <a:lvl1pPr>
              <a:defRPr b="1"/>
            </a:lvl1pPr>
          </a:lstStyle>
          <a:p>
            <a:pPr lvl="0"/>
            <a:r>
              <a:rPr lang="en-US"/>
              <a:t>Click to edit Master text styles</a:t>
            </a:r>
          </a:p>
        </p:txBody>
      </p:sp>
      <p:pic>
        <p:nvPicPr>
          <p:cNvPr id="2" name="Picture 1" descr="Graphical user interface, text&#10;&#10;Description automatically generated">
            <a:extLst>
              <a:ext uri="{FF2B5EF4-FFF2-40B4-BE49-F238E27FC236}">
                <a16:creationId xmlns:a16="http://schemas.microsoft.com/office/drawing/2014/main" id="{2A6B1BF3-3B9D-C291-BBB1-CC04CDF317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90092" y="1"/>
            <a:ext cx="4584904" cy="1470990"/>
          </a:xfrm>
          <a:prstGeom prst="rect">
            <a:avLst/>
          </a:prstGeom>
        </p:spPr>
      </p:pic>
    </p:spTree>
    <p:extLst>
      <p:ext uri="{BB962C8B-B14F-4D97-AF65-F5344CB8AC3E}">
        <p14:creationId xmlns:p14="http://schemas.microsoft.com/office/powerpoint/2010/main" val="2725842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623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0CB9-0DB6-2F4E-AD90-0281F8FF1CA9}"/>
              </a:ext>
            </a:extLst>
          </p:cNvPr>
          <p:cNvSpPr>
            <a:spLocks noGrp="1"/>
          </p:cNvSpPr>
          <p:nvPr>
            <p:ph type="title"/>
          </p:nvPr>
        </p:nvSpPr>
        <p:spPr>
          <a:xfrm>
            <a:off x="839788" y="1158619"/>
            <a:ext cx="3932237" cy="148519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9310A6-53F5-464B-A375-B80CC28D220B}"/>
              </a:ext>
            </a:extLst>
          </p:cNvPr>
          <p:cNvSpPr>
            <a:spLocks noGrp="1"/>
          </p:cNvSpPr>
          <p:nvPr>
            <p:ph idx="1"/>
          </p:nvPr>
        </p:nvSpPr>
        <p:spPr>
          <a:xfrm>
            <a:off x="5183188" y="1158619"/>
            <a:ext cx="6172200" cy="5403850"/>
          </a:xfrm>
        </p:spPr>
        <p:txBody>
          <a:bodyPr/>
          <a:lstStyle>
            <a:lvl1pPr marL="0" indent="0">
              <a:buNone/>
              <a:defRPr sz="3200">
                <a:solidFill>
                  <a:srgbClr val="333F48"/>
                </a:solidFill>
              </a:defRPr>
            </a:lvl1pPr>
            <a:lvl2pPr>
              <a:defRPr sz="2800">
                <a:solidFill>
                  <a:srgbClr val="333F48"/>
                </a:solidFill>
              </a:defRPr>
            </a:lvl2pPr>
            <a:lvl3pPr>
              <a:defRPr sz="2400">
                <a:solidFill>
                  <a:srgbClr val="333F48"/>
                </a:solidFill>
              </a:defRPr>
            </a:lvl3pPr>
            <a:lvl4pPr>
              <a:defRPr sz="2000">
                <a:solidFill>
                  <a:srgbClr val="333F48"/>
                </a:solidFill>
              </a:defRPr>
            </a:lvl4pPr>
            <a:lvl5pPr>
              <a:defRPr sz="2000">
                <a:solidFill>
                  <a:srgbClr val="333F48"/>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676C67-C1A3-414B-BDA7-9DFCBD6A2026}"/>
              </a:ext>
            </a:extLst>
          </p:cNvPr>
          <p:cNvSpPr>
            <a:spLocks noGrp="1"/>
          </p:cNvSpPr>
          <p:nvPr>
            <p:ph type="body" sz="half" idx="2"/>
          </p:nvPr>
        </p:nvSpPr>
        <p:spPr>
          <a:xfrm>
            <a:off x="839788" y="2643809"/>
            <a:ext cx="3932237" cy="39265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16461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ED1527C-AA8E-1044-95C1-92C3176FB1BB}"/>
              </a:ext>
            </a:extLst>
          </p:cNvPr>
          <p:cNvSpPr>
            <a:spLocks noGrp="1"/>
          </p:cNvSpPr>
          <p:nvPr>
            <p:ph type="pic" idx="1"/>
          </p:nvPr>
        </p:nvSpPr>
        <p:spPr>
          <a:xfrm>
            <a:off x="5183188" y="884582"/>
            <a:ext cx="7008812" cy="597341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6" name="Title 1">
            <a:extLst>
              <a:ext uri="{FF2B5EF4-FFF2-40B4-BE49-F238E27FC236}">
                <a16:creationId xmlns:a16="http://schemas.microsoft.com/office/drawing/2014/main" id="{8F4A1EC9-1328-F147-8712-8C6FC82546FF}"/>
              </a:ext>
            </a:extLst>
          </p:cNvPr>
          <p:cNvSpPr>
            <a:spLocks noGrp="1"/>
          </p:cNvSpPr>
          <p:nvPr>
            <p:ph type="title"/>
          </p:nvPr>
        </p:nvSpPr>
        <p:spPr>
          <a:xfrm>
            <a:off x="839788" y="1158618"/>
            <a:ext cx="3932237" cy="1485190"/>
          </a:xfrm>
        </p:spPr>
        <p:txBody>
          <a:bodyPr anchor="b"/>
          <a:lstStyle>
            <a:lvl1pPr>
              <a:defRPr sz="3200"/>
            </a:lvl1pPr>
          </a:lstStyle>
          <a:p>
            <a:r>
              <a:rPr lang="en-US"/>
              <a:t>Click to edit Master title style</a:t>
            </a:r>
          </a:p>
        </p:txBody>
      </p:sp>
      <p:sp>
        <p:nvSpPr>
          <p:cNvPr id="7" name="Text Placeholder 3">
            <a:extLst>
              <a:ext uri="{FF2B5EF4-FFF2-40B4-BE49-F238E27FC236}">
                <a16:creationId xmlns:a16="http://schemas.microsoft.com/office/drawing/2014/main" id="{61F23BF5-98C1-4947-86A5-079A4443E27F}"/>
              </a:ext>
            </a:extLst>
          </p:cNvPr>
          <p:cNvSpPr>
            <a:spLocks noGrp="1"/>
          </p:cNvSpPr>
          <p:nvPr>
            <p:ph type="body" sz="half" idx="2"/>
          </p:nvPr>
        </p:nvSpPr>
        <p:spPr>
          <a:xfrm>
            <a:off x="839788" y="2643808"/>
            <a:ext cx="3932237" cy="392659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95925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64E417-E830-A34D-A42A-77F35ACBB9AE}"/>
              </a:ext>
            </a:extLst>
          </p:cNvPr>
          <p:cNvSpPr>
            <a:spLocks noGrp="1"/>
          </p:cNvSpPr>
          <p:nvPr>
            <p:ph type="ctrTitle"/>
          </p:nvPr>
        </p:nvSpPr>
        <p:spPr>
          <a:xfrm>
            <a:off x="634448" y="2355574"/>
            <a:ext cx="10923104" cy="1246464"/>
          </a:xfrm>
        </p:spPr>
        <p:txBody>
          <a:bodyPr anchor="b">
            <a:normAutofit/>
          </a:bodyPr>
          <a:lstStyle>
            <a:lvl1pPr algn="ctr">
              <a:defRPr sz="4400"/>
            </a:lvl1pPr>
          </a:lstStyle>
          <a:p>
            <a:r>
              <a:rPr lang="en-US"/>
              <a:t>Click to edit Master title style</a:t>
            </a:r>
          </a:p>
        </p:txBody>
      </p:sp>
      <p:sp>
        <p:nvSpPr>
          <p:cNvPr id="5" name="Subtitle 2">
            <a:extLst>
              <a:ext uri="{FF2B5EF4-FFF2-40B4-BE49-F238E27FC236}">
                <a16:creationId xmlns:a16="http://schemas.microsoft.com/office/drawing/2014/main" id="{5EFEFD8E-4266-C746-A5E4-2303D2BD8538}"/>
              </a:ext>
            </a:extLst>
          </p:cNvPr>
          <p:cNvSpPr>
            <a:spLocks noGrp="1"/>
          </p:cNvSpPr>
          <p:nvPr>
            <p:ph type="subTitle" idx="1"/>
          </p:nvPr>
        </p:nvSpPr>
        <p:spPr>
          <a:xfrm>
            <a:off x="634448" y="3602038"/>
            <a:ext cx="1092310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3611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mp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13EE6C-F963-704B-A953-3BD211683222}"/>
              </a:ext>
            </a:extLst>
          </p:cNvPr>
          <p:cNvSpPr>
            <a:spLocks noGrp="1"/>
          </p:cNvSpPr>
          <p:nvPr>
            <p:ph type="title"/>
          </p:nvPr>
        </p:nvSpPr>
        <p:spPr>
          <a:xfrm>
            <a:off x="838200" y="598902"/>
            <a:ext cx="10515600" cy="1325563"/>
          </a:xfrm>
        </p:spPr>
        <p:txBody>
          <a:bodyPr/>
          <a:lstStyle/>
          <a:p>
            <a:r>
              <a:rPr lang="en-US"/>
              <a:t>Click to edit Master title style</a:t>
            </a:r>
          </a:p>
        </p:txBody>
      </p:sp>
      <p:sp>
        <p:nvSpPr>
          <p:cNvPr id="6" name="Text Placeholder 3">
            <a:extLst>
              <a:ext uri="{FF2B5EF4-FFF2-40B4-BE49-F238E27FC236}">
                <a16:creationId xmlns:a16="http://schemas.microsoft.com/office/drawing/2014/main" id="{0AE465B3-0168-B741-8693-0F854B168AFC}"/>
              </a:ext>
            </a:extLst>
          </p:cNvPr>
          <p:cNvSpPr>
            <a:spLocks noGrp="1"/>
          </p:cNvSpPr>
          <p:nvPr>
            <p:ph type="body" sz="quarter" idx="10"/>
          </p:nvPr>
        </p:nvSpPr>
        <p:spPr>
          <a:xfrm>
            <a:off x="838200" y="1924466"/>
            <a:ext cx="10439400" cy="38302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861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D5C32C-2ACB-F04D-9FDD-16C2032CCA63}"/>
              </a:ext>
            </a:extLst>
          </p:cNvPr>
          <p:cNvSpPr>
            <a:spLocks noGrp="1"/>
          </p:cNvSpPr>
          <p:nvPr>
            <p:ph type="title"/>
          </p:nvPr>
        </p:nvSpPr>
        <p:spPr>
          <a:xfrm>
            <a:off x="838200" y="598901"/>
            <a:ext cx="10515600" cy="1325563"/>
          </a:xfrm>
        </p:spPr>
        <p:txBody>
          <a:bodyPr/>
          <a:lstStyle/>
          <a:p>
            <a:r>
              <a:rPr lang="en-US"/>
              <a:t>Click to edit Master title style</a:t>
            </a:r>
          </a:p>
        </p:txBody>
      </p:sp>
      <p:sp>
        <p:nvSpPr>
          <p:cNvPr id="5" name="Content Placeholder 2">
            <a:extLst>
              <a:ext uri="{FF2B5EF4-FFF2-40B4-BE49-F238E27FC236}">
                <a16:creationId xmlns:a16="http://schemas.microsoft.com/office/drawing/2014/main" id="{4A5995B3-7A47-4342-A5E4-FB30CD952E26}"/>
              </a:ext>
            </a:extLst>
          </p:cNvPr>
          <p:cNvSpPr>
            <a:spLocks noGrp="1"/>
          </p:cNvSpPr>
          <p:nvPr>
            <p:ph idx="1"/>
          </p:nvPr>
        </p:nvSpPr>
        <p:spPr>
          <a:xfrm>
            <a:off x="838200" y="1924465"/>
            <a:ext cx="10515600" cy="3820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572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25BA7DA-16E6-F044-A46E-F7EB8C53730A}"/>
              </a:ext>
            </a:extLst>
          </p:cNvPr>
          <p:cNvSpPr>
            <a:spLocks noGrp="1"/>
          </p:cNvSpPr>
          <p:nvPr>
            <p:ph type="title"/>
          </p:nvPr>
        </p:nvSpPr>
        <p:spPr>
          <a:xfrm>
            <a:off x="831850" y="2991679"/>
            <a:ext cx="10515600" cy="1312379"/>
          </a:xfrm>
        </p:spPr>
        <p:txBody>
          <a:bodyPr anchor="b">
            <a:normAutofit/>
          </a:bodyPr>
          <a:lstStyle>
            <a:lvl1pPr>
              <a:defRPr sz="4400"/>
            </a:lvl1pPr>
          </a:lstStyle>
          <a:p>
            <a:r>
              <a:rPr lang="en-US"/>
              <a:t>Click to edit Master title style</a:t>
            </a:r>
          </a:p>
        </p:txBody>
      </p:sp>
      <p:sp>
        <p:nvSpPr>
          <p:cNvPr id="7" name="Text Placeholder 2">
            <a:extLst>
              <a:ext uri="{FF2B5EF4-FFF2-40B4-BE49-F238E27FC236}">
                <a16:creationId xmlns:a16="http://schemas.microsoft.com/office/drawing/2014/main" id="{CC3F7925-1C2B-2F4B-B11C-36FF30331360}"/>
              </a:ext>
            </a:extLst>
          </p:cNvPr>
          <p:cNvSpPr>
            <a:spLocks noGrp="1"/>
          </p:cNvSpPr>
          <p:nvPr>
            <p:ph type="body" idx="1"/>
          </p:nvPr>
        </p:nvSpPr>
        <p:spPr>
          <a:xfrm>
            <a:off x="831850" y="4331046"/>
            <a:ext cx="10515600" cy="1500187"/>
          </a:xfrm>
        </p:spPr>
        <p:txBody>
          <a:bodyPr/>
          <a:lstStyle>
            <a:lvl1pPr marL="0" indent="0">
              <a:buNone/>
              <a:defRPr sz="2400">
                <a:solidFill>
                  <a:srgbClr val="333F4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13809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3C9CF6B-12CC-C546-AEA1-3A88F48D0FB7}"/>
              </a:ext>
            </a:extLst>
          </p:cNvPr>
          <p:cNvSpPr>
            <a:spLocks noGrp="1"/>
          </p:cNvSpPr>
          <p:nvPr>
            <p:ph type="title"/>
          </p:nvPr>
        </p:nvSpPr>
        <p:spPr>
          <a:xfrm>
            <a:off x="838200" y="598902"/>
            <a:ext cx="10515600" cy="1325563"/>
          </a:xfrm>
        </p:spPr>
        <p:txBody>
          <a:bodyPr/>
          <a:lstStyle/>
          <a:p>
            <a:r>
              <a:rPr lang="en-US"/>
              <a:t>Click to edit Master title style</a:t>
            </a:r>
          </a:p>
        </p:txBody>
      </p:sp>
      <p:sp>
        <p:nvSpPr>
          <p:cNvPr id="6" name="Content Placeholder 2">
            <a:extLst>
              <a:ext uri="{FF2B5EF4-FFF2-40B4-BE49-F238E27FC236}">
                <a16:creationId xmlns:a16="http://schemas.microsoft.com/office/drawing/2014/main" id="{A9BC1D56-2769-4444-AD84-F8DC10C95538}"/>
              </a:ext>
            </a:extLst>
          </p:cNvPr>
          <p:cNvSpPr>
            <a:spLocks noGrp="1"/>
          </p:cNvSpPr>
          <p:nvPr>
            <p:ph sz="half" idx="1"/>
          </p:nvPr>
        </p:nvSpPr>
        <p:spPr>
          <a:xfrm>
            <a:off x="838200" y="1952747"/>
            <a:ext cx="5181600" cy="3851706"/>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A80F285B-3CD0-6644-AE94-69B96B0051B8}"/>
              </a:ext>
            </a:extLst>
          </p:cNvPr>
          <p:cNvSpPr>
            <a:spLocks noGrp="1"/>
          </p:cNvSpPr>
          <p:nvPr>
            <p:ph sz="half" idx="2"/>
          </p:nvPr>
        </p:nvSpPr>
        <p:spPr>
          <a:xfrm>
            <a:off x="6172200" y="1952747"/>
            <a:ext cx="5181600" cy="3851706"/>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8593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62D165B-1775-EC47-B474-EFA9D0B3F331}"/>
              </a:ext>
            </a:extLst>
          </p:cNvPr>
          <p:cNvSpPr>
            <a:spLocks noGrp="1"/>
          </p:cNvSpPr>
          <p:nvPr>
            <p:ph type="title"/>
          </p:nvPr>
        </p:nvSpPr>
        <p:spPr>
          <a:xfrm>
            <a:off x="839788" y="594482"/>
            <a:ext cx="10515600" cy="1325563"/>
          </a:xfrm>
        </p:spPr>
        <p:txBody>
          <a:bodyPr/>
          <a:lstStyle/>
          <a:p>
            <a:r>
              <a:rPr lang="en-US"/>
              <a:t>Click to edit Master title style</a:t>
            </a:r>
          </a:p>
        </p:txBody>
      </p:sp>
      <p:sp>
        <p:nvSpPr>
          <p:cNvPr id="8" name="Text Placeholder 2">
            <a:extLst>
              <a:ext uri="{FF2B5EF4-FFF2-40B4-BE49-F238E27FC236}">
                <a16:creationId xmlns:a16="http://schemas.microsoft.com/office/drawing/2014/main" id="{636E9D90-BC22-B745-AC37-254F5E43F14B}"/>
              </a:ext>
            </a:extLst>
          </p:cNvPr>
          <p:cNvSpPr>
            <a:spLocks noGrp="1"/>
          </p:cNvSpPr>
          <p:nvPr>
            <p:ph type="body" idx="1"/>
          </p:nvPr>
        </p:nvSpPr>
        <p:spPr>
          <a:xfrm>
            <a:off x="839788" y="1920044"/>
            <a:ext cx="5157787"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a:extLst>
              <a:ext uri="{FF2B5EF4-FFF2-40B4-BE49-F238E27FC236}">
                <a16:creationId xmlns:a16="http://schemas.microsoft.com/office/drawing/2014/main" id="{D36F9DAE-2F23-424E-893B-C2BC5CB90C4C}"/>
              </a:ext>
            </a:extLst>
          </p:cNvPr>
          <p:cNvSpPr>
            <a:spLocks noGrp="1"/>
          </p:cNvSpPr>
          <p:nvPr>
            <p:ph sz="half" idx="2"/>
          </p:nvPr>
        </p:nvSpPr>
        <p:spPr>
          <a:xfrm>
            <a:off x="839788" y="2734432"/>
            <a:ext cx="5157787" cy="3089898"/>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C923291-DF45-4C49-95D5-A1AC5AE584C5}"/>
              </a:ext>
            </a:extLst>
          </p:cNvPr>
          <p:cNvSpPr>
            <a:spLocks noGrp="1"/>
          </p:cNvSpPr>
          <p:nvPr>
            <p:ph type="body" sz="quarter" idx="3"/>
          </p:nvPr>
        </p:nvSpPr>
        <p:spPr>
          <a:xfrm>
            <a:off x="6172200" y="1920044"/>
            <a:ext cx="5183188" cy="8143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A77FD64B-4E08-3249-A0A8-2A9FE87CC870}"/>
              </a:ext>
            </a:extLst>
          </p:cNvPr>
          <p:cNvSpPr>
            <a:spLocks noGrp="1"/>
          </p:cNvSpPr>
          <p:nvPr>
            <p:ph sz="quarter" idx="4"/>
          </p:nvPr>
        </p:nvSpPr>
        <p:spPr>
          <a:xfrm>
            <a:off x="6172200" y="2734432"/>
            <a:ext cx="5183188" cy="3089898"/>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767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6FE43B-FC79-6A4D-900C-3D33827C2DA1}"/>
              </a:ext>
            </a:extLst>
          </p:cNvPr>
          <p:cNvSpPr>
            <a:spLocks noGrp="1"/>
          </p:cNvSpPr>
          <p:nvPr>
            <p:ph type="title"/>
          </p:nvPr>
        </p:nvSpPr>
        <p:spPr>
          <a:xfrm>
            <a:off x="838200" y="598901"/>
            <a:ext cx="10515600" cy="1325563"/>
          </a:xfrm>
        </p:spPr>
        <p:txBody>
          <a:bodyPr/>
          <a:lstStyle/>
          <a:p>
            <a:r>
              <a:rPr lang="en-US"/>
              <a:t>Click to edit Master title style</a:t>
            </a:r>
          </a:p>
        </p:txBody>
      </p:sp>
    </p:spTree>
    <p:extLst>
      <p:ext uri="{BB962C8B-B14F-4D97-AF65-F5344CB8AC3E}">
        <p14:creationId xmlns:p14="http://schemas.microsoft.com/office/powerpoint/2010/main" val="522197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Title Card">
    <p:bg>
      <p:bgPr>
        <a:solidFill>
          <a:schemeClr val="bg1"/>
        </a:solidFill>
        <a:effectLst/>
      </p:bgPr>
    </p:bg>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3C0BA4F2-97A8-9A44-BBBC-94C240B69C61}"/>
              </a:ext>
            </a:extLst>
          </p:cNvPr>
          <p:cNvSpPr>
            <a:spLocks noGrp="1"/>
          </p:cNvSpPr>
          <p:nvPr>
            <p:ph type="body" sz="quarter" idx="10"/>
          </p:nvPr>
        </p:nvSpPr>
        <p:spPr>
          <a:xfrm>
            <a:off x="490384" y="4792336"/>
            <a:ext cx="7886700" cy="825578"/>
          </a:xfrm>
        </p:spPr>
        <p:txBody>
          <a:bodyPr/>
          <a:lstStyle>
            <a:lvl1pPr>
              <a:defRPr>
                <a:solidFill>
                  <a:srgbClr val="C15900"/>
                </a:solidFill>
              </a:defRPr>
            </a:lvl1pPr>
          </a:lstStyle>
          <a:p>
            <a:pPr lvl="0"/>
            <a:r>
              <a:rPr lang="en-US"/>
              <a:t>Click to edit Master text styles</a:t>
            </a:r>
          </a:p>
        </p:txBody>
      </p:sp>
      <p:sp>
        <p:nvSpPr>
          <p:cNvPr id="9" name="Text Placeholder 16">
            <a:extLst>
              <a:ext uri="{FF2B5EF4-FFF2-40B4-BE49-F238E27FC236}">
                <a16:creationId xmlns:a16="http://schemas.microsoft.com/office/drawing/2014/main" id="{EB3CCBC9-89DD-0540-8D6B-44928F22D813}"/>
              </a:ext>
            </a:extLst>
          </p:cNvPr>
          <p:cNvSpPr>
            <a:spLocks noGrp="1"/>
          </p:cNvSpPr>
          <p:nvPr>
            <p:ph type="body" sz="quarter" idx="11"/>
          </p:nvPr>
        </p:nvSpPr>
        <p:spPr>
          <a:xfrm>
            <a:off x="490384" y="5706736"/>
            <a:ext cx="7886700" cy="825578"/>
          </a:xfrm>
        </p:spPr>
        <p:txBody>
          <a:bodyPr/>
          <a:lstStyle>
            <a:lvl1pPr>
              <a:lnSpc>
                <a:spcPct val="100000"/>
              </a:lnSpc>
              <a:spcBef>
                <a:spcPts val="0"/>
              </a:spcBef>
              <a:defRPr>
                <a:solidFill>
                  <a:srgbClr val="C15900"/>
                </a:solidFill>
              </a:defRPr>
            </a:lvl1pPr>
          </a:lstStyle>
          <a:p>
            <a:pPr lvl="0"/>
            <a:r>
              <a:rPr lang="en-US"/>
              <a:t>Click to edit Master text styles</a:t>
            </a:r>
          </a:p>
        </p:txBody>
      </p:sp>
      <p:sp>
        <p:nvSpPr>
          <p:cNvPr id="10" name="Text Placeholder 18">
            <a:extLst>
              <a:ext uri="{FF2B5EF4-FFF2-40B4-BE49-F238E27FC236}">
                <a16:creationId xmlns:a16="http://schemas.microsoft.com/office/drawing/2014/main" id="{7A0C680F-F68A-C843-B97A-61A4360ECB46}"/>
              </a:ext>
            </a:extLst>
          </p:cNvPr>
          <p:cNvSpPr>
            <a:spLocks noGrp="1"/>
          </p:cNvSpPr>
          <p:nvPr>
            <p:ph type="body" sz="quarter" idx="12"/>
          </p:nvPr>
        </p:nvSpPr>
        <p:spPr>
          <a:xfrm>
            <a:off x="490384" y="2468464"/>
            <a:ext cx="7886700" cy="1716959"/>
          </a:xfrm>
        </p:spPr>
        <p:txBody>
          <a:bodyPr/>
          <a:lstStyle>
            <a:lvl1pPr>
              <a:lnSpc>
                <a:spcPts val="4000"/>
              </a:lnSpc>
              <a:spcBef>
                <a:spcPts val="0"/>
              </a:spcBef>
              <a:defRPr sz="4800" b="1" i="0" cap="all" baseline="0">
                <a:solidFill>
                  <a:srgbClr val="C15900"/>
                </a:solidFill>
                <a:latin typeface="Arial Black" panose="020B0604020202020204" pitchFamily="34" charset="0"/>
                <a:cs typeface="Arial Black" panose="020B0604020202020204" pitchFamily="34" charset="0"/>
              </a:defRPr>
            </a:lvl1pPr>
          </a:lstStyle>
          <a:p>
            <a:pPr lvl="0"/>
            <a:r>
              <a:rPr lang="en-US"/>
              <a:t>Click to edit Master text styles</a:t>
            </a:r>
          </a:p>
        </p:txBody>
      </p:sp>
      <p:sp>
        <p:nvSpPr>
          <p:cNvPr id="11" name="Text Placeholder 20">
            <a:extLst>
              <a:ext uri="{FF2B5EF4-FFF2-40B4-BE49-F238E27FC236}">
                <a16:creationId xmlns:a16="http://schemas.microsoft.com/office/drawing/2014/main" id="{AB609D69-2810-EB47-8A08-291BB99BC634}"/>
              </a:ext>
            </a:extLst>
          </p:cNvPr>
          <p:cNvSpPr>
            <a:spLocks noGrp="1"/>
          </p:cNvSpPr>
          <p:nvPr>
            <p:ph type="body" sz="quarter" idx="13"/>
          </p:nvPr>
        </p:nvSpPr>
        <p:spPr>
          <a:xfrm>
            <a:off x="490384" y="597695"/>
            <a:ext cx="4498394" cy="914400"/>
          </a:xfrm>
        </p:spPr>
        <p:txBody>
          <a:bodyPr/>
          <a:lstStyle>
            <a:lvl1pPr>
              <a:defRPr sz="1600" b="1">
                <a:solidFill>
                  <a:srgbClr val="C15900"/>
                </a:solidFill>
              </a:defRPr>
            </a:lvl1pPr>
            <a:lvl2pPr marL="457200" indent="0">
              <a:buNone/>
              <a:defRPr/>
            </a:lvl2pPr>
          </a:lstStyle>
          <a:p>
            <a:pPr lvl="0"/>
            <a:r>
              <a:rPr lang="en-US"/>
              <a:t>Click to edit Master text styles</a:t>
            </a:r>
          </a:p>
        </p:txBody>
      </p:sp>
      <p:cxnSp>
        <p:nvCxnSpPr>
          <p:cNvPr id="13" name="Straight Connector 12">
            <a:extLst>
              <a:ext uri="{FF2B5EF4-FFF2-40B4-BE49-F238E27FC236}">
                <a16:creationId xmlns:a16="http://schemas.microsoft.com/office/drawing/2014/main" id="{09C7C22A-1D6A-9A43-8FCF-59BF0EEDA565}"/>
              </a:ext>
            </a:extLst>
          </p:cNvPr>
          <p:cNvCxnSpPr/>
          <p:nvPr userDrawn="1"/>
        </p:nvCxnSpPr>
        <p:spPr>
          <a:xfrm>
            <a:off x="628650" y="4373465"/>
            <a:ext cx="5619750" cy="0"/>
          </a:xfrm>
          <a:prstGeom prst="line">
            <a:avLst/>
          </a:prstGeom>
          <a:ln w="19050">
            <a:solidFill>
              <a:srgbClr val="C15900"/>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 text&#10;&#10;Description automatically generated with medium confidence">
            <a:extLst>
              <a:ext uri="{FF2B5EF4-FFF2-40B4-BE49-F238E27FC236}">
                <a16:creationId xmlns:a16="http://schemas.microsoft.com/office/drawing/2014/main" id="{76380028-727E-3E64-5E09-414C8324A215}"/>
              </a:ext>
            </a:extLst>
          </p:cNvPr>
          <p:cNvPicPr>
            <a:picLocks noChangeAspect="1"/>
          </p:cNvPicPr>
          <p:nvPr userDrawn="1"/>
        </p:nvPicPr>
        <p:blipFill>
          <a:blip r:embed="rId2"/>
          <a:stretch>
            <a:fillRect/>
          </a:stretch>
        </p:blipFill>
        <p:spPr>
          <a:xfrm>
            <a:off x="7528560" y="14749"/>
            <a:ext cx="4663440" cy="1496187"/>
          </a:xfrm>
          <a:prstGeom prst="rect">
            <a:avLst/>
          </a:prstGeom>
        </p:spPr>
      </p:pic>
    </p:spTree>
    <p:extLst>
      <p:ext uri="{BB962C8B-B14F-4D97-AF65-F5344CB8AC3E}">
        <p14:creationId xmlns:p14="http://schemas.microsoft.com/office/powerpoint/2010/main" val="4258349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9754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929DCE-AC1C-794B-BDBE-F4C5ED0F841E}"/>
              </a:ext>
            </a:extLst>
          </p:cNvPr>
          <p:cNvSpPr>
            <a:spLocks noGrp="1"/>
          </p:cNvSpPr>
          <p:nvPr>
            <p:ph type="title"/>
          </p:nvPr>
        </p:nvSpPr>
        <p:spPr>
          <a:xfrm>
            <a:off x="839788" y="592089"/>
            <a:ext cx="3932237" cy="1485190"/>
          </a:xfrm>
        </p:spPr>
        <p:txBody>
          <a:bodyPr anchor="b"/>
          <a:lstStyle>
            <a:lvl1pPr>
              <a:defRPr sz="3200"/>
            </a:lvl1pPr>
          </a:lstStyle>
          <a:p>
            <a:r>
              <a:rPr lang="en-US"/>
              <a:t>Click to edit Master title style</a:t>
            </a:r>
          </a:p>
        </p:txBody>
      </p:sp>
      <p:sp>
        <p:nvSpPr>
          <p:cNvPr id="6" name="Content Placeholder 2">
            <a:extLst>
              <a:ext uri="{FF2B5EF4-FFF2-40B4-BE49-F238E27FC236}">
                <a16:creationId xmlns:a16="http://schemas.microsoft.com/office/drawing/2014/main" id="{49D600EF-CABB-9444-9640-BAFF79AFA315}"/>
              </a:ext>
            </a:extLst>
          </p:cNvPr>
          <p:cNvSpPr>
            <a:spLocks noGrp="1"/>
          </p:cNvSpPr>
          <p:nvPr>
            <p:ph idx="1"/>
          </p:nvPr>
        </p:nvSpPr>
        <p:spPr>
          <a:xfrm>
            <a:off x="5183188" y="592088"/>
            <a:ext cx="6172200" cy="5214871"/>
          </a:xfrm>
        </p:spPr>
        <p:txBody>
          <a:bodyPr/>
          <a:lstStyle>
            <a:lvl1pPr marL="0" indent="0">
              <a:buNone/>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F46163EB-ED1D-0042-A0D1-57B2E9010C45}"/>
              </a:ext>
            </a:extLst>
          </p:cNvPr>
          <p:cNvSpPr>
            <a:spLocks noGrp="1"/>
          </p:cNvSpPr>
          <p:nvPr>
            <p:ph type="body" sz="half" idx="2"/>
          </p:nvPr>
        </p:nvSpPr>
        <p:spPr>
          <a:xfrm>
            <a:off x="839788" y="2077280"/>
            <a:ext cx="3932237" cy="37296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404560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74B387AC-675C-E042-A013-4A3EA7126019}"/>
              </a:ext>
            </a:extLst>
          </p:cNvPr>
          <p:cNvSpPr>
            <a:spLocks noGrp="1"/>
          </p:cNvSpPr>
          <p:nvPr>
            <p:ph type="pic" idx="1"/>
          </p:nvPr>
        </p:nvSpPr>
        <p:spPr>
          <a:xfrm>
            <a:off x="5183188" y="1"/>
            <a:ext cx="7008812"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6" name="Title 1">
            <a:extLst>
              <a:ext uri="{FF2B5EF4-FFF2-40B4-BE49-F238E27FC236}">
                <a16:creationId xmlns:a16="http://schemas.microsoft.com/office/drawing/2014/main" id="{A7A32D9E-8995-F64E-A641-E9DD0FF56C71}"/>
              </a:ext>
            </a:extLst>
          </p:cNvPr>
          <p:cNvSpPr>
            <a:spLocks noGrp="1"/>
          </p:cNvSpPr>
          <p:nvPr>
            <p:ph type="title"/>
          </p:nvPr>
        </p:nvSpPr>
        <p:spPr>
          <a:xfrm>
            <a:off x="839788" y="370115"/>
            <a:ext cx="3932237" cy="1485190"/>
          </a:xfrm>
        </p:spPr>
        <p:txBody>
          <a:bodyPr anchor="b"/>
          <a:lstStyle>
            <a:lvl1pPr>
              <a:defRPr sz="3200"/>
            </a:lvl1pPr>
          </a:lstStyle>
          <a:p>
            <a:r>
              <a:rPr lang="en-US"/>
              <a:t>Click to edit Master title style</a:t>
            </a:r>
          </a:p>
        </p:txBody>
      </p:sp>
      <p:sp>
        <p:nvSpPr>
          <p:cNvPr id="7" name="Text Placeholder 3">
            <a:extLst>
              <a:ext uri="{FF2B5EF4-FFF2-40B4-BE49-F238E27FC236}">
                <a16:creationId xmlns:a16="http://schemas.microsoft.com/office/drawing/2014/main" id="{2689072F-4479-B845-B26D-0700F27F4A47}"/>
              </a:ext>
            </a:extLst>
          </p:cNvPr>
          <p:cNvSpPr>
            <a:spLocks noGrp="1"/>
          </p:cNvSpPr>
          <p:nvPr>
            <p:ph type="body" sz="half" idx="2"/>
          </p:nvPr>
        </p:nvSpPr>
        <p:spPr>
          <a:xfrm>
            <a:off x="839788" y="1855305"/>
            <a:ext cx="3932237" cy="389945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63501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ImageContainer19x6.jpg" descr="ImageContainer19x6.jpg">
            <a:extLst>
              <a:ext uri="{FF2B5EF4-FFF2-40B4-BE49-F238E27FC236}">
                <a16:creationId xmlns:a16="http://schemas.microsoft.com/office/drawing/2014/main" id="{52C6817A-AE02-9A44-A114-91F082350CA1}"/>
              </a:ext>
            </a:extLst>
          </p:cNvPr>
          <p:cNvPicPr>
            <a:picLocks noChangeAspect="1"/>
          </p:cNvPicPr>
          <p:nvPr userDrawn="1"/>
        </p:nvPicPr>
        <p:blipFill>
          <a:blip r:embed="rId2"/>
          <a:stretch>
            <a:fillRect/>
          </a:stretch>
        </p:blipFill>
        <p:spPr>
          <a:xfrm>
            <a:off x="0" y="0"/>
            <a:ext cx="12192000" cy="6858000"/>
          </a:xfrm>
          <a:prstGeom prst="rect">
            <a:avLst/>
          </a:prstGeom>
          <a:ln w="3175">
            <a:miter lim="400000"/>
          </a:ln>
        </p:spPr>
      </p:pic>
      <p:sp>
        <p:nvSpPr>
          <p:cNvPr id="3" name="Title Placeholder 1">
            <a:extLst>
              <a:ext uri="{FF2B5EF4-FFF2-40B4-BE49-F238E27FC236}">
                <a16:creationId xmlns:a16="http://schemas.microsoft.com/office/drawing/2014/main" id="{719D1331-1B44-D245-99CC-4A4F08DEF1CF}"/>
              </a:ext>
            </a:extLst>
          </p:cNvPr>
          <p:cNvSpPr>
            <a:spLocks noGrp="1"/>
          </p:cNvSpPr>
          <p:nvPr>
            <p:ph type="title"/>
          </p:nvPr>
        </p:nvSpPr>
        <p:spPr>
          <a:xfrm>
            <a:off x="3441826" y="5611329"/>
            <a:ext cx="8158372" cy="1246672"/>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13">
            <a:extLst>
              <a:ext uri="{FF2B5EF4-FFF2-40B4-BE49-F238E27FC236}">
                <a16:creationId xmlns:a16="http://schemas.microsoft.com/office/drawing/2014/main" id="{22E113D5-A16D-714D-9434-039D5D385A08}"/>
              </a:ext>
            </a:extLst>
          </p:cNvPr>
          <p:cNvSpPr>
            <a:spLocks noGrp="1"/>
          </p:cNvSpPr>
          <p:nvPr>
            <p:ph idx="1"/>
          </p:nvPr>
        </p:nvSpPr>
        <p:spPr>
          <a:xfrm rot="16200000">
            <a:off x="10934965" y="1477499"/>
            <a:ext cx="2020295" cy="452626"/>
          </a:xfrm>
          <a:prstGeom prst="rect">
            <a:avLst/>
          </a:prstGeom>
        </p:spPr>
        <p:txBody>
          <a:bodyPr vert="horz" lIns="91440" tIns="45720" rIns="91440" bIns="45720" rtlCol="0">
            <a:normAutofit/>
          </a:bodyPr>
          <a:lstStyle/>
          <a:p>
            <a:pPr lvl="0"/>
            <a:r>
              <a:rPr lang="en-US"/>
              <a:t>Month, day, year</a:t>
            </a:r>
          </a:p>
        </p:txBody>
      </p:sp>
      <p:pic>
        <p:nvPicPr>
          <p:cNvPr id="11" name="Image" descr="Image">
            <a:extLst>
              <a:ext uri="{FF2B5EF4-FFF2-40B4-BE49-F238E27FC236}">
                <a16:creationId xmlns:a16="http://schemas.microsoft.com/office/drawing/2014/main" id="{466D52E6-0F5B-332A-65BF-07C5C83B78BA}"/>
              </a:ext>
            </a:extLst>
          </p:cNvPr>
          <p:cNvPicPr>
            <a:picLocks noChangeAspect="1"/>
          </p:cNvPicPr>
          <p:nvPr userDrawn="1"/>
        </p:nvPicPr>
        <p:blipFill>
          <a:blip r:embed="rId3"/>
          <a:stretch>
            <a:fillRect/>
          </a:stretch>
        </p:blipFill>
        <p:spPr>
          <a:xfrm flipH="1">
            <a:off x="11703300" y="195449"/>
            <a:ext cx="384550" cy="373295"/>
          </a:xfrm>
          <a:prstGeom prst="rect">
            <a:avLst/>
          </a:prstGeom>
          <a:ln w="3175">
            <a:miter lim="400000"/>
          </a:ln>
        </p:spPr>
      </p:pic>
      <p:pic>
        <p:nvPicPr>
          <p:cNvPr id="6" name="Picture 5" descr="A picture containing text, sign&#10;&#10;Description automatically generated">
            <a:extLst>
              <a:ext uri="{FF2B5EF4-FFF2-40B4-BE49-F238E27FC236}">
                <a16:creationId xmlns:a16="http://schemas.microsoft.com/office/drawing/2014/main" id="{E9860193-9A3A-9A28-390C-BD0C05A50D63}"/>
              </a:ext>
            </a:extLst>
          </p:cNvPr>
          <p:cNvPicPr>
            <a:picLocks noChangeAspect="1"/>
          </p:cNvPicPr>
          <p:nvPr userDrawn="1"/>
        </p:nvPicPr>
        <p:blipFill>
          <a:blip r:embed="rId4"/>
          <a:stretch>
            <a:fillRect/>
          </a:stretch>
        </p:blipFill>
        <p:spPr>
          <a:xfrm>
            <a:off x="1251076" y="1266490"/>
            <a:ext cx="4381500" cy="548640"/>
          </a:xfrm>
          <a:prstGeom prst="rect">
            <a:avLst/>
          </a:prstGeom>
        </p:spPr>
      </p:pic>
    </p:spTree>
    <p:extLst>
      <p:ext uri="{BB962C8B-B14F-4D97-AF65-F5344CB8AC3E}">
        <p14:creationId xmlns:p14="http://schemas.microsoft.com/office/powerpoint/2010/main" val="426057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descr="A picture containing sky, outdoor&#10;&#10;Description automatically generated">
            <a:extLst>
              <a:ext uri="{FF2B5EF4-FFF2-40B4-BE49-F238E27FC236}">
                <a16:creationId xmlns:a16="http://schemas.microsoft.com/office/drawing/2014/main" id="{2C205D4C-3DC2-020F-C301-47EB54150B9E}"/>
              </a:ext>
            </a:extLst>
          </p:cNvPr>
          <p:cNvPicPr>
            <a:picLocks noChangeAspect="1"/>
          </p:cNvPicPr>
          <p:nvPr userDrawn="1"/>
        </p:nvPicPr>
        <p:blipFill rotWithShape="1">
          <a:blip r:embed="rId2"/>
          <a:srcRect t="15701"/>
          <a:stretch/>
        </p:blipFill>
        <p:spPr>
          <a:xfrm>
            <a:off x="-10886" y="0"/>
            <a:ext cx="12202886" cy="6858000"/>
          </a:xfrm>
          <a:prstGeom prst="rect">
            <a:avLst/>
          </a:prstGeom>
        </p:spPr>
      </p:pic>
    </p:spTree>
    <p:extLst>
      <p:ext uri="{BB962C8B-B14F-4D97-AF65-F5344CB8AC3E}">
        <p14:creationId xmlns:p14="http://schemas.microsoft.com/office/powerpoint/2010/main" val="161965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Image Left / Text Righ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FDB2C24-75FD-CDCF-563A-28F4758D2BD5}"/>
              </a:ext>
            </a:extLst>
          </p:cNvPr>
          <p:cNvPicPr>
            <a:picLocks noChangeAspect="1"/>
          </p:cNvPicPr>
          <p:nvPr userDrawn="1"/>
        </p:nvPicPr>
        <p:blipFill rotWithShape="1">
          <a:blip r:embed="rId2"/>
          <a:srcRect b="4240"/>
          <a:stretch/>
        </p:blipFill>
        <p:spPr>
          <a:xfrm>
            <a:off x="0" y="0"/>
            <a:ext cx="12192000" cy="912114"/>
          </a:xfrm>
          <a:prstGeom prst="rect">
            <a:avLst/>
          </a:prstGeom>
        </p:spPr>
      </p:pic>
      <p:sp>
        <p:nvSpPr>
          <p:cNvPr id="6" name="Graphic 4">
            <a:extLst>
              <a:ext uri="{FF2B5EF4-FFF2-40B4-BE49-F238E27FC236}">
                <a16:creationId xmlns:a16="http://schemas.microsoft.com/office/drawing/2014/main" id="{898D6A1B-75AA-958F-1313-D67E1DBEDED0}"/>
              </a:ext>
            </a:extLst>
          </p:cNvPr>
          <p:cNvSpPr/>
          <p:nvPr/>
        </p:nvSpPr>
        <p:spPr>
          <a:xfrm>
            <a:off x="586554" y="1543268"/>
            <a:ext cx="4922891" cy="4794404"/>
          </a:xfrm>
          <a:custGeom>
            <a:avLst/>
            <a:gdLst>
              <a:gd name="connsiteX0" fmla="*/ 4920502 w 4922891"/>
              <a:gd name="connsiteY0" fmla="*/ 2269511 h 4794404"/>
              <a:gd name="connsiteX1" fmla="*/ 2461446 w 4922891"/>
              <a:gd name="connsiteY1" fmla="*/ 0 h 4794404"/>
              <a:gd name="connsiteX2" fmla="*/ 2389 w 4922891"/>
              <a:gd name="connsiteY2" fmla="*/ 2269511 h 4794404"/>
              <a:gd name="connsiteX3" fmla="*/ 0 w 4922891"/>
              <a:gd name="connsiteY3" fmla="*/ 2397202 h 4794404"/>
              <a:gd name="connsiteX4" fmla="*/ 2389 w 4922891"/>
              <a:gd name="connsiteY4" fmla="*/ 2524733 h 4794404"/>
              <a:gd name="connsiteX5" fmla="*/ 2461446 w 4922891"/>
              <a:gd name="connsiteY5" fmla="*/ 4794404 h 4794404"/>
              <a:gd name="connsiteX6" fmla="*/ 4920502 w 4922891"/>
              <a:gd name="connsiteY6" fmla="*/ 2524733 h 4794404"/>
              <a:gd name="connsiteX7" fmla="*/ 4922892 w 4922891"/>
              <a:gd name="connsiteY7" fmla="*/ 2397202 h 4794404"/>
              <a:gd name="connsiteX8" fmla="*/ 4920502 w 4922891"/>
              <a:gd name="connsiteY8" fmla="*/ 2269511 h 479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891" h="4794404">
                <a:moveTo>
                  <a:pt x="4920502" y="2269511"/>
                </a:moveTo>
                <a:cubicBezTo>
                  <a:pt x="4884501" y="998994"/>
                  <a:pt x="4469216" y="0"/>
                  <a:pt x="2461446" y="0"/>
                </a:cubicBezTo>
                <a:cubicBezTo>
                  <a:pt x="453676" y="0"/>
                  <a:pt x="38390" y="998994"/>
                  <a:pt x="2389" y="2269511"/>
                </a:cubicBezTo>
                <a:cubicBezTo>
                  <a:pt x="1115" y="2311702"/>
                  <a:pt x="319" y="2354212"/>
                  <a:pt x="0" y="2397202"/>
                </a:cubicBezTo>
                <a:cubicBezTo>
                  <a:pt x="319" y="2440032"/>
                  <a:pt x="1115" y="2482542"/>
                  <a:pt x="2389" y="2524733"/>
                </a:cubicBezTo>
                <a:cubicBezTo>
                  <a:pt x="38390" y="3795091"/>
                  <a:pt x="453516" y="4794404"/>
                  <a:pt x="2461446" y="4794404"/>
                </a:cubicBezTo>
                <a:cubicBezTo>
                  <a:pt x="4469375" y="4794404"/>
                  <a:pt x="4884501" y="3795250"/>
                  <a:pt x="4920502" y="2524733"/>
                </a:cubicBezTo>
                <a:cubicBezTo>
                  <a:pt x="4921776" y="2482542"/>
                  <a:pt x="4922573" y="2439872"/>
                  <a:pt x="4922892" y="2397202"/>
                </a:cubicBezTo>
                <a:cubicBezTo>
                  <a:pt x="4922573" y="2354372"/>
                  <a:pt x="4921776" y="2311862"/>
                  <a:pt x="4920502" y="2269511"/>
                </a:cubicBezTo>
                <a:close/>
              </a:path>
            </a:pathLst>
          </a:custGeom>
          <a:blipFill>
            <a:blip r:embed="rId3"/>
            <a:stretch>
              <a:fillRect/>
            </a:stretch>
          </a:blipFill>
          <a:ln w="15906" cap="flat">
            <a:noFill/>
            <a:prstDash val="solid"/>
            <a:miter/>
          </a:ln>
        </p:spPr>
        <p:txBody>
          <a:bodyPr rtlCol="0" anchor="ctr"/>
          <a:lstStyle/>
          <a:p>
            <a:endParaRPr lang="en-US"/>
          </a:p>
        </p:txBody>
      </p:sp>
      <p:sp>
        <p:nvSpPr>
          <p:cNvPr id="10" name="TextBox 9">
            <a:extLst>
              <a:ext uri="{FF2B5EF4-FFF2-40B4-BE49-F238E27FC236}">
                <a16:creationId xmlns:a16="http://schemas.microsoft.com/office/drawing/2014/main" id="{3F378F60-5E2D-3E45-EAB3-A4698D1EE8F9}"/>
              </a:ext>
            </a:extLst>
          </p:cNvPr>
          <p:cNvSpPr txBox="1"/>
          <p:nvPr userDrawn="1"/>
        </p:nvSpPr>
        <p:spPr>
          <a:xfrm>
            <a:off x="991518" y="6962660"/>
            <a:ext cx="5023692" cy="646331"/>
          </a:xfrm>
          <a:prstGeom prst="rect">
            <a:avLst/>
          </a:prstGeom>
          <a:noFill/>
        </p:spPr>
        <p:txBody>
          <a:bodyPr wrap="square" rtlCol="0">
            <a:spAutoFit/>
          </a:bodyPr>
          <a:lstStyle/>
          <a:p>
            <a:r>
              <a:rPr lang="en-US"/>
              <a:t>You can replace the fill with a different photo.</a:t>
            </a:r>
          </a:p>
          <a:p>
            <a:r>
              <a:rPr lang="en-US"/>
              <a:t>- Open Format Panel, replace image</a:t>
            </a:r>
          </a:p>
        </p:txBody>
      </p:sp>
      <p:pic>
        <p:nvPicPr>
          <p:cNvPr id="12" name="Picture 11" descr="Graphical user interface, text&#10;&#10;Description automatically generated">
            <a:extLst>
              <a:ext uri="{FF2B5EF4-FFF2-40B4-BE49-F238E27FC236}">
                <a16:creationId xmlns:a16="http://schemas.microsoft.com/office/drawing/2014/main" id="{C324402B-4007-C15A-6FD6-8D522B0DE1F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8783" y="-303004"/>
            <a:ext cx="4584904" cy="1470990"/>
          </a:xfrm>
          <a:prstGeom prst="rect">
            <a:avLst/>
          </a:prstGeom>
        </p:spPr>
      </p:pic>
      <p:sp>
        <p:nvSpPr>
          <p:cNvPr id="17" name="Title 16">
            <a:extLst>
              <a:ext uri="{FF2B5EF4-FFF2-40B4-BE49-F238E27FC236}">
                <a16:creationId xmlns:a16="http://schemas.microsoft.com/office/drawing/2014/main" id="{8BF8DC59-7516-9A87-9B38-83126EF9F11F}"/>
              </a:ext>
            </a:extLst>
          </p:cNvPr>
          <p:cNvSpPr>
            <a:spLocks noGrp="1"/>
          </p:cNvSpPr>
          <p:nvPr>
            <p:ph type="title"/>
          </p:nvPr>
        </p:nvSpPr>
        <p:spPr>
          <a:xfrm>
            <a:off x="6443251" y="2808862"/>
            <a:ext cx="5294862" cy="1325563"/>
          </a:xfrm>
          <a:prstGeom prst="rect">
            <a:avLst/>
          </a:prstGeom>
        </p:spPr>
        <p:txBody>
          <a:bodyPr anchor="b"/>
          <a:lstStyle>
            <a:lvl1pPr>
              <a:defRPr sz="3600" b="1" i="0">
                <a:latin typeface="Arial" panose="020B0604020202020204" pitchFamily="34" charset="0"/>
                <a:cs typeface="Arial" panose="020B0604020202020204" pitchFamily="34" charset="0"/>
              </a:defRPr>
            </a:lvl1pPr>
          </a:lstStyle>
          <a:p>
            <a:r>
              <a:rPr lang="en-US"/>
              <a:t>Click to edit Master title style</a:t>
            </a:r>
          </a:p>
        </p:txBody>
      </p:sp>
      <p:sp>
        <p:nvSpPr>
          <p:cNvPr id="18" name="TextBox 17">
            <a:extLst>
              <a:ext uri="{FF2B5EF4-FFF2-40B4-BE49-F238E27FC236}">
                <a16:creationId xmlns:a16="http://schemas.microsoft.com/office/drawing/2014/main" id="{23CADA3A-BD6C-35B5-B35C-98201BFF744B}"/>
              </a:ext>
            </a:extLst>
          </p:cNvPr>
          <p:cNvSpPr txBox="1"/>
          <p:nvPr userDrawn="1"/>
        </p:nvSpPr>
        <p:spPr>
          <a:xfrm>
            <a:off x="10277061" y="5237922"/>
            <a:ext cx="184731" cy="369332"/>
          </a:xfrm>
          <a:prstGeom prst="rect">
            <a:avLst/>
          </a:prstGeom>
          <a:noFill/>
        </p:spPr>
        <p:txBody>
          <a:bodyPr wrap="none" rtlCol="0">
            <a:spAutoFit/>
          </a:bodyPr>
          <a:lstStyle/>
          <a:p>
            <a:endParaRPr lang="en-US"/>
          </a:p>
        </p:txBody>
      </p:sp>
      <p:sp>
        <p:nvSpPr>
          <p:cNvPr id="24" name="Text Placeholder 23">
            <a:extLst>
              <a:ext uri="{FF2B5EF4-FFF2-40B4-BE49-F238E27FC236}">
                <a16:creationId xmlns:a16="http://schemas.microsoft.com/office/drawing/2014/main" id="{9B0973BC-9054-1267-0C8E-1ED5F97603E9}"/>
              </a:ext>
            </a:extLst>
          </p:cNvPr>
          <p:cNvSpPr>
            <a:spLocks noGrp="1"/>
          </p:cNvSpPr>
          <p:nvPr>
            <p:ph type="body" sz="quarter" idx="15"/>
          </p:nvPr>
        </p:nvSpPr>
        <p:spPr>
          <a:xfrm>
            <a:off x="6443252" y="4251228"/>
            <a:ext cx="5294862" cy="1838325"/>
          </a:xfrm>
          <a:prstGeom prst="rect">
            <a:avLst/>
          </a:prstGeom>
        </p:spPr>
        <p:txBody>
          <a:bodyPr/>
          <a:lstStyle>
            <a:lvl1pPr algn="l">
              <a:defRPr sz="1800" b="0" i="0">
                <a:solidFill>
                  <a:srgbClr val="333F48"/>
                </a:solidFill>
                <a:latin typeface="Arial" panose="020B0604020202020204" pitchFamily="34" charset="0"/>
                <a:cs typeface="Arial" panose="020B0604020202020204" pitchFamily="34" charset="0"/>
              </a:defRPr>
            </a:lvl1pPr>
            <a:lvl2pPr marL="457200" indent="0" algn="l">
              <a:buNone/>
              <a:defRPr sz="1800" b="0" i="0">
                <a:solidFill>
                  <a:srgbClr val="333F48"/>
                </a:solidFill>
                <a:latin typeface="Arial" panose="020B0604020202020204" pitchFamily="34" charset="0"/>
                <a:cs typeface="Arial" panose="020B0604020202020204" pitchFamily="34" charset="0"/>
              </a:defRPr>
            </a:lvl2pPr>
            <a:lvl3pPr marL="914400" indent="0" algn="l">
              <a:buNone/>
              <a:defRPr sz="1800" b="0" i="0">
                <a:solidFill>
                  <a:srgbClr val="333F48"/>
                </a:solidFill>
                <a:latin typeface="Arial" panose="020B0604020202020204" pitchFamily="34" charset="0"/>
                <a:cs typeface="Arial" panose="020B0604020202020204" pitchFamily="34" charset="0"/>
              </a:defRPr>
            </a:lvl3pPr>
            <a:lvl4pPr marL="1371600" indent="0" algn="l">
              <a:buNone/>
              <a:defRPr sz="1800" b="0" i="0">
                <a:solidFill>
                  <a:srgbClr val="333F48"/>
                </a:solidFill>
                <a:latin typeface="Arial" panose="020B0604020202020204" pitchFamily="34" charset="0"/>
                <a:cs typeface="Arial" panose="020B0604020202020204" pitchFamily="34" charset="0"/>
              </a:defRPr>
            </a:lvl4pPr>
            <a:lvl5pPr marL="1828800" indent="0" algn="l">
              <a:buNone/>
              <a:defRPr sz="1800" b="0" i="0">
                <a:solidFill>
                  <a:srgbClr val="333F48"/>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5">
            <a:extLst>
              <a:ext uri="{FF2B5EF4-FFF2-40B4-BE49-F238E27FC236}">
                <a16:creationId xmlns:a16="http://schemas.microsoft.com/office/drawing/2014/main" id="{3A282060-DF1F-0A26-6862-3FB344DBED4D}"/>
              </a:ext>
            </a:extLst>
          </p:cNvPr>
          <p:cNvSpPr>
            <a:spLocks noGrp="1"/>
          </p:cNvSpPr>
          <p:nvPr>
            <p:ph type="body" sz="quarter" idx="16"/>
          </p:nvPr>
        </p:nvSpPr>
        <p:spPr>
          <a:xfrm>
            <a:off x="6443131" y="2053718"/>
            <a:ext cx="3725437" cy="608013"/>
          </a:xfrm>
          <a:prstGeom prst="rect">
            <a:avLst/>
          </a:prstGeom>
          <a:solidFill>
            <a:srgbClr val="C15900"/>
          </a:solidFill>
        </p:spPr>
        <p:txBody>
          <a:bodyPr lIns="182880" anchor="ctr"/>
          <a:lstStyle>
            <a:lvl1pPr algn="l">
              <a:defRPr sz="1600" b="1" i="0">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cxnSp>
        <p:nvCxnSpPr>
          <p:cNvPr id="14" name="Straight Connector 13">
            <a:extLst>
              <a:ext uri="{FF2B5EF4-FFF2-40B4-BE49-F238E27FC236}">
                <a16:creationId xmlns:a16="http://schemas.microsoft.com/office/drawing/2014/main" id="{92A767A3-3311-DEFB-D4E9-B3D9397B5C0C}"/>
              </a:ext>
            </a:extLst>
          </p:cNvPr>
          <p:cNvCxnSpPr>
            <a:cxnSpLocks/>
          </p:cNvCxnSpPr>
          <p:nvPr userDrawn="1"/>
        </p:nvCxnSpPr>
        <p:spPr>
          <a:xfrm flipH="1">
            <a:off x="9997928" y="2390775"/>
            <a:ext cx="558265" cy="1"/>
          </a:xfrm>
          <a:prstGeom prst="line">
            <a:avLst/>
          </a:prstGeom>
          <a:ln w="12700">
            <a:solidFill>
              <a:srgbClr val="333F4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9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HUMAN" descr="HUMAN">
            <a:extLst>
              <a:ext uri="{FF2B5EF4-FFF2-40B4-BE49-F238E27FC236}">
                <a16:creationId xmlns:a16="http://schemas.microsoft.com/office/drawing/2014/main" id="{8A1A4277-13A1-7B31-98E8-2CF13CD4562E}"/>
              </a:ext>
            </a:extLst>
          </p:cNvPr>
          <p:cNvPicPr>
            <a:picLocks noChangeAspect="1"/>
          </p:cNvPicPr>
          <p:nvPr userDrawn="1"/>
        </p:nvPicPr>
        <p:blipFill rotWithShape="1">
          <a:blip r:embed="rId2"/>
          <a:srcRect l="4" t="10162" r="4" b="10162"/>
          <a:stretch/>
        </p:blipFill>
        <p:spPr>
          <a:xfrm>
            <a:off x="-39165" y="-1"/>
            <a:ext cx="12267156" cy="6858001"/>
          </a:xfrm>
          <a:prstGeom prst="rect">
            <a:avLst/>
          </a:prstGeom>
          <a:ln w="3175">
            <a:miter lim="400000"/>
          </a:ln>
        </p:spPr>
      </p:pic>
      <p:pic>
        <p:nvPicPr>
          <p:cNvPr id="4" name="Picture 3">
            <a:extLst>
              <a:ext uri="{FF2B5EF4-FFF2-40B4-BE49-F238E27FC236}">
                <a16:creationId xmlns:a16="http://schemas.microsoft.com/office/drawing/2014/main" id="{1801416F-ADFB-0743-F748-7D1184E27387}"/>
              </a:ext>
            </a:extLst>
          </p:cNvPr>
          <p:cNvPicPr>
            <a:picLocks noChangeAspect="1"/>
          </p:cNvPicPr>
          <p:nvPr userDrawn="1"/>
        </p:nvPicPr>
        <p:blipFill>
          <a:blip r:embed="rId3"/>
          <a:stretch>
            <a:fillRect/>
          </a:stretch>
        </p:blipFill>
        <p:spPr>
          <a:xfrm>
            <a:off x="1934608" y="3122675"/>
            <a:ext cx="631213" cy="612648"/>
          </a:xfrm>
          <a:prstGeom prst="rect">
            <a:avLst/>
          </a:prstGeom>
        </p:spPr>
      </p:pic>
      <p:sp>
        <p:nvSpPr>
          <p:cNvPr id="5" name="Line">
            <a:extLst>
              <a:ext uri="{FF2B5EF4-FFF2-40B4-BE49-F238E27FC236}">
                <a16:creationId xmlns:a16="http://schemas.microsoft.com/office/drawing/2014/main" id="{7E01D91B-59A5-792C-E2BF-95581A7B0A3C}"/>
              </a:ext>
            </a:extLst>
          </p:cNvPr>
          <p:cNvSpPr/>
          <p:nvPr userDrawn="1"/>
        </p:nvSpPr>
        <p:spPr>
          <a:xfrm flipH="1">
            <a:off x="723880" y="3428998"/>
            <a:ext cx="1104919" cy="0"/>
          </a:xfrm>
          <a:prstGeom prst="line">
            <a:avLst/>
          </a:prstGeom>
          <a:ln w="50800" cap="rnd">
            <a:solidFill>
              <a:srgbClr val="E6E4DD"/>
            </a:solidFill>
            <a:custDash>
              <a:ds d="100000" sp="200000"/>
            </a:custDash>
          </a:ln>
        </p:spPr>
        <p:txBody>
          <a:bodyPr lIns="34659" tIns="34659" rIns="34659" bIns="34659" anchor="ctr"/>
          <a:lstStyle/>
          <a:p>
            <a:endParaRPr sz="2811"/>
          </a:p>
        </p:txBody>
      </p:sp>
      <p:pic>
        <p:nvPicPr>
          <p:cNvPr id="6" name="Picture 5">
            <a:extLst>
              <a:ext uri="{FF2B5EF4-FFF2-40B4-BE49-F238E27FC236}">
                <a16:creationId xmlns:a16="http://schemas.microsoft.com/office/drawing/2014/main" id="{D18174A5-C40C-8384-B99E-7DAA1EA02902}"/>
              </a:ext>
            </a:extLst>
          </p:cNvPr>
          <p:cNvPicPr>
            <a:picLocks noChangeAspect="1"/>
          </p:cNvPicPr>
          <p:nvPr userDrawn="1"/>
        </p:nvPicPr>
        <p:blipFill>
          <a:blip r:embed="rId4"/>
          <a:stretch>
            <a:fillRect/>
          </a:stretch>
        </p:blipFill>
        <p:spPr>
          <a:xfrm>
            <a:off x="496830" y="3353852"/>
            <a:ext cx="154847" cy="150293"/>
          </a:xfrm>
          <a:prstGeom prst="rect">
            <a:avLst/>
          </a:prstGeom>
        </p:spPr>
      </p:pic>
      <p:sp>
        <p:nvSpPr>
          <p:cNvPr id="7" name="Title 3">
            <a:extLst>
              <a:ext uri="{FF2B5EF4-FFF2-40B4-BE49-F238E27FC236}">
                <a16:creationId xmlns:a16="http://schemas.microsoft.com/office/drawing/2014/main" id="{8AC5F702-3FD1-7F34-004A-D678018C7445}"/>
              </a:ext>
            </a:extLst>
          </p:cNvPr>
          <p:cNvSpPr>
            <a:spLocks noGrp="1"/>
          </p:cNvSpPr>
          <p:nvPr>
            <p:ph type="title" hasCustomPrompt="1"/>
          </p:nvPr>
        </p:nvSpPr>
        <p:spPr>
          <a:xfrm>
            <a:off x="2872408" y="1372734"/>
            <a:ext cx="8481391" cy="4112532"/>
          </a:xfrm>
          <a:prstGeom prst="rect">
            <a:avLst/>
          </a:prstGeom>
        </p:spPr>
        <p:txBody>
          <a:bodyPr anchor="ctr">
            <a:noAutofit/>
          </a:bodyPr>
          <a:lstStyle>
            <a:lvl1pPr>
              <a:lnSpc>
                <a:spcPct val="80000"/>
              </a:lnSpc>
              <a:defRPr sz="6000" b="1" i="0">
                <a:solidFill>
                  <a:schemeClr val="bg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8" name="Line">
            <a:extLst>
              <a:ext uri="{FF2B5EF4-FFF2-40B4-BE49-F238E27FC236}">
                <a16:creationId xmlns:a16="http://schemas.microsoft.com/office/drawing/2014/main" id="{2A044890-D5A8-F012-F010-4FFA1BEF8DB7}"/>
              </a:ext>
            </a:extLst>
          </p:cNvPr>
          <p:cNvSpPr/>
          <p:nvPr userDrawn="1"/>
        </p:nvSpPr>
        <p:spPr>
          <a:xfrm flipH="1">
            <a:off x="597553" y="-132762"/>
            <a:ext cx="0" cy="3375834"/>
          </a:xfrm>
          <a:prstGeom prst="line">
            <a:avLst/>
          </a:prstGeom>
          <a:ln w="50800" cap="rnd">
            <a:solidFill>
              <a:srgbClr val="E6E4DD"/>
            </a:solidFill>
            <a:custDash>
              <a:ds d="100000" sp="200000"/>
            </a:custDash>
          </a:ln>
        </p:spPr>
        <p:txBody>
          <a:bodyPr lIns="34659" tIns="34659" rIns="34659" bIns="34659" anchor="ctr"/>
          <a:lstStyle/>
          <a:p>
            <a:endParaRPr sz="2811"/>
          </a:p>
        </p:txBody>
      </p:sp>
    </p:spTree>
    <p:extLst>
      <p:ext uri="{BB962C8B-B14F-4D97-AF65-F5344CB8AC3E}">
        <p14:creationId xmlns:p14="http://schemas.microsoft.com/office/powerpoint/2010/main" val="276182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750"/>
                            </p:stCondLst>
                            <p:childTnLst>
                              <p:par>
                                <p:cTn id="13" presetID="22" presetClass="entr" presetSubtype="8" fill="hold" grpId="0" nodeType="afterEffect">
                                  <p:stCondLst>
                                    <p:cond delay="0"/>
                                  </p:stCondLst>
                                  <p:iterate>
                                    <p:tmAbs val="0"/>
                                  </p:iterate>
                                  <p:childTnLst>
                                    <p:set>
                                      <p:cBhvr>
                                        <p:cTn id="14" fill="hold"/>
                                        <p:tgtEl>
                                          <p:spTgt spid="5"/>
                                        </p:tgtEl>
                                        <p:attrNameLst>
                                          <p:attrName>style.visibility</p:attrName>
                                        </p:attrNameLst>
                                      </p:cBhvr>
                                      <p:to>
                                        <p:strVal val="visible"/>
                                      </p:to>
                                    </p:set>
                                    <p:animEffect transition="in" filter="wipe(left)">
                                      <p:cBhvr>
                                        <p:cTn id="15" dur="250"/>
                                        <p:tgtEl>
                                          <p:spTgt spid="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childTnLst>
                                </p:cTn>
                              </p:par>
                            </p:childTnLst>
                          </p:cTn>
                        </p:par>
                        <p:par>
                          <p:cTn id="20" fill="hold">
                            <p:stCondLst>
                              <p:cond delay="125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7" grpId="0"/>
      <p:bldP spid="8" grpId="0" animBg="1" advAuto="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descr="A person taking a picture of himself in a mirror&#10;&#10;Description automatically generated with low confidence">
            <a:extLst>
              <a:ext uri="{FF2B5EF4-FFF2-40B4-BE49-F238E27FC236}">
                <a16:creationId xmlns:a16="http://schemas.microsoft.com/office/drawing/2014/main" id="{36168385-F89B-D0B2-3180-3B4BD3C14AD2}"/>
              </a:ext>
            </a:extLst>
          </p:cNvPr>
          <p:cNvPicPr>
            <a:picLocks noChangeAspect="1"/>
          </p:cNvPicPr>
          <p:nvPr userDrawn="1"/>
        </p:nvPicPr>
        <p:blipFill rotWithShape="1">
          <a:blip r:embed="rId2"/>
          <a:srcRect l="60000"/>
          <a:stretch/>
        </p:blipFill>
        <p:spPr>
          <a:xfrm>
            <a:off x="0" y="0"/>
            <a:ext cx="4876797" cy="6858000"/>
          </a:xfrm>
          <a:prstGeom prst="rect">
            <a:avLst/>
          </a:prstGeom>
        </p:spPr>
      </p:pic>
      <p:sp>
        <p:nvSpPr>
          <p:cNvPr id="9" name="Line">
            <a:extLst>
              <a:ext uri="{FF2B5EF4-FFF2-40B4-BE49-F238E27FC236}">
                <a16:creationId xmlns:a16="http://schemas.microsoft.com/office/drawing/2014/main" id="{ACA37A66-AA47-048B-0ACA-F60D2C8CC338}"/>
              </a:ext>
            </a:extLst>
          </p:cNvPr>
          <p:cNvSpPr/>
          <p:nvPr userDrawn="1"/>
        </p:nvSpPr>
        <p:spPr>
          <a:xfrm flipH="1">
            <a:off x="896852" y="-132762"/>
            <a:ext cx="0" cy="4590228"/>
          </a:xfrm>
          <a:prstGeom prst="line">
            <a:avLst/>
          </a:prstGeom>
          <a:ln w="50800" cap="rnd">
            <a:solidFill>
              <a:srgbClr val="E6E4DD"/>
            </a:solidFill>
            <a:custDash>
              <a:ds d="100000" sp="200000"/>
            </a:custDash>
          </a:ln>
        </p:spPr>
        <p:txBody>
          <a:bodyPr lIns="34659" tIns="34659" rIns="34659" bIns="34659" anchor="ctr"/>
          <a:lstStyle/>
          <a:p>
            <a:endParaRPr sz="2811"/>
          </a:p>
        </p:txBody>
      </p:sp>
      <p:sp>
        <p:nvSpPr>
          <p:cNvPr id="10" name="Line">
            <a:extLst>
              <a:ext uri="{FF2B5EF4-FFF2-40B4-BE49-F238E27FC236}">
                <a16:creationId xmlns:a16="http://schemas.microsoft.com/office/drawing/2014/main" id="{E210D55A-FE5F-C6A0-84E7-DA4DBB04B5FB}"/>
              </a:ext>
            </a:extLst>
          </p:cNvPr>
          <p:cNvSpPr/>
          <p:nvPr userDrawn="1"/>
        </p:nvSpPr>
        <p:spPr>
          <a:xfrm flipH="1">
            <a:off x="1015139" y="4757018"/>
            <a:ext cx="2487477" cy="0"/>
          </a:xfrm>
          <a:prstGeom prst="line">
            <a:avLst/>
          </a:prstGeom>
          <a:ln w="50800" cap="rnd">
            <a:solidFill>
              <a:srgbClr val="E6E4DD"/>
            </a:solidFill>
            <a:custDash>
              <a:ds d="100000" sp="200000"/>
            </a:custDash>
          </a:ln>
        </p:spPr>
        <p:txBody>
          <a:bodyPr lIns="34659" tIns="34659" rIns="34659" bIns="34659" anchor="ctr"/>
          <a:lstStyle/>
          <a:p>
            <a:endParaRPr sz="2811"/>
          </a:p>
        </p:txBody>
      </p:sp>
      <p:pic>
        <p:nvPicPr>
          <p:cNvPr id="12" name="Picture 11">
            <a:extLst>
              <a:ext uri="{FF2B5EF4-FFF2-40B4-BE49-F238E27FC236}">
                <a16:creationId xmlns:a16="http://schemas.microsoft.com/office/drawing/2014/main" id="{B710AAC8-761F-F540-396B-E6BDE1F69DB8}"/>
              </a:ext>
            </a:extLst>
          </p:cNvPr>
          <p:cNvPicPr>
            <a:picLocks noChangeAspect="1"/>
          </p:cNvPicPr>
          <p:nvPr userDrawn="1"/>
        </p:nvPicPr>
        <p:blipFill>
          <a:blip r:embed="rId3"/>
          <a:stretch>
            <a:fillRect/>
          </a:stretch>
        </p:blipFill>
        <p:spPr>
          <a:xfrm>
            <a:off x="3650960" y="4457466"/>
            <a:ext cx="631213" cy="612648"/>
          </a:xfrm>
          <a:prstGeom prst="rect">
            <a:avLst/>
          </a:prstGeom>
        </p:spPr>
      </p:pic>
      <p:pic>
        <p:nvPicPr>
          <p:cNvPr id="13" name="Picture 12">
            <a:extLst>
              <a:ext uri="{FF2B5EF4-FFF2-40B4-BE49-F238E27FC236}">
                <a16:creationId xmlns:a16="http://schemas.microsoft.com/office/drawing/2014/main" id="{8C9D52DE-39CC-42A9-625F-D8070A268EA9}"/>
              </a:ext>
            </a:extLst>
          </p:cNvPr>
          <p:cNvPicPr>
            <a:picLocks noChangeAspect="1"/>
          </p:cNvPicPr>
          <p:nvPr userDrawn="1"/>
        </p:nvPicPr>
        <p:blipFill>
          <a:blip r:embed="rId4"/>
          <a:stretch>
            <a:fillRect/>
          </a:stretch>
        </p:blipFill>
        <p:spPr>
          <a:xfrm>
            <a:off x="819428" y="4667911"/>
            <a:ext cx="154847" cy="150293"/>
          </a:xfrm>
          <a:prstGeom prst="rect">
            <a:avLst/>
          </a:prstGeom>
        </p:spPr>
      </p:pic>
      <p:sp>
        <p:nvSpPr>
          <p:cNvPr id="16" name="Title 15">
            <a:extLst>
              <a:ext uri="{FF2B5EF4-FFF2-40B4-BE49-F238E27FC236}">
                <a16:creationId xmlns:a16="http://schemas.microsoft.com/office/drawing/2014/main" id="{08AFBB3F-D175-2069-87AB-39B45F60F44D}"/>
              </a:ext>
            </a:extLst>
          </p:cNvPr>
          <p:cNvSpPr>
            <a:spLocks noGrp="1"/>
          </p:cNvSpPr>
          <p:nvPr>
            <p:ph type="title"/>
          </p:nvPr>
        </p:nvSpPr>
        <p:spPr>
          <a:xfrm>
            <a:off x="1172816" y="365125"/>
            <a:ext cx="3230211" cy="3819249"/>
          </a:xfrm>
          <a:prstGeom prst="rect">
            <a:avLst/>
          </a:prstGeom>
        </p:spPr>
        <p:txBody>
          <a:bodyPr anchor="b"/>
          <a:lstStyle>
            <a:lvl1pPr>
              <a:defRPr b="1" i="0">
                <a:solidFill>
                  <a:schemeClr val="bg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17" name="Text Placeholder 2">
            <a:extLst>
              <a:ext uri="{FF2B5EF4-FFF2-40B4-BE49-F238E27FC236}">
                <a16:creationId xmlns:a16="http://schemas.microsoft.com/office/drawing/2014/main" id="{749263F3-FF3F-5FC8-2EA3-E9353048AAFB}"/>
              </a:ext>
            </a:extLst>
          </p:cNvPr>
          <p:cNvSpPr>
            <a:spLocks noGrp="1"/>
          </p:cNvSpPr>
          <p:nvPr>
            <p:ph idx="1"/>
          </p:nvPr>
        </p:nvSpPr>
        <p:spPr>
          <a:xfrm>
            <a:off x="5696224" y="755374"/>
            <a:ext cx="5657575" cy="5426765"/>
          </a:xfrm>
          <a:prstGeom prst="rect">
            <a:avLst/>
          </a:prstGeom>
        </p:spPr>
        <p:txBody>
          <a:bodyPr vert="horz" lIns="91440" tIns="45720" rIns="91440" bIns="45720" rtlCol="0">
            <a:normAutofit/>
          </a:bodyPr>
          <a:lstStyle>
            <a:lvl1pPr marL="0" indent="0" algn="l">
              <a:buFont typeface="Arial" panose="020B0604020202020204" pitchFamily="34" charset="0"/>
              <a:buNone/>
              <a:defRPr sz="2400">
                <a:solidFill>
                  <a:srgbClr val="333F48"/>
                </a:solidFill>
                <a:latin typeface="Arial" panose="020B0604020202020204" pitchFamily="34" charset="0"/>
                <a:cs typeface="Arial" panose="020B0604020202020204" pitchFamily="34" charset="0"/>
              </a:defRPr>
            </a:lvl1pPr>
            <a:lvl2pPr marL="457200" indent="0" algn="l">
              <a:buNone/>
              <a:defRPr sz="2400">
                <a:solidFill>
                  <a:srgbClr val="333F48"/>
                </a:solidFill>
                <a:latin typeface="Arial" panose="020B0604020202020204" pitchFamily="34" charset="0"/>
                <a:cs typeface="Arial" panose="020B0604020202020204" pitchFamily="34" charset="0"/>
              </a:defRPr>
            </a:lvl2pPr>
            <a:lvl3pPr marL="914400" indent="0" algn="l">
              <a:buNone/>
              <a:defRPr sz="2400">
                <a:solidFill>
                  <a:srgbClr val="333F48"/>
                </a:solidFill>
                <a:latin typeface="Arial" panose="020B0604020202020204" pitchFamily="34" charset="0"/>
                <a:cs typeface="Arial" panose="020B0604020202020204" pitchFamily="34" charset="0"/>
              </a:defRPr>
            </a:lvl3pPr>
            <a:lvl4pPr marL="1371600" indent="0" algn="l">
              <a:buNone/>
              <a:defRPr sz="2400">
                <a:solidFill>
                  <a:srgbClr val="333F48"/>
                </a:solidFill>
                <a:latin typeface="Arial" panose="020B0604020202020204" pitchFamily="34" charset="0"/>
                <a:cs typeface="Arial" panose="020B0604020202020204" pitchFamily="34" charset="0"/>
              </a:defRPr>
            </a:lvl4pPr>
            <a:lvl5pPr marL="1828800" indent="0" algn="l">
              <a:buNone/>
              <a:defRPr sz="2400">
                <a:solidFill>
                  <a:srgbClr val="333F48"/>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78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iterate>
                                    <p:tmAbs val="0"/>
                                  </p:iterate>
                                  <p:childTnLst>
                                    <p:set>
                                      <p:cBhvr>
                                        <p:cTn id="6" fill="hold"/>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250"/>
                                        <p:tgtEl>
                                          <p:spTgt spid="13"/>
                                        </p:tgtEl>
                                      </p:cBhvr>
                                    </p:animEffect>
                                  </p:childTnLst>
                                </p:cTn>
                              </p:par>
                            </p:childTnLst>
                          </p:cTn>
                        </p:par>
                        <p:par>
                          <p:cTn id="12" fill="hold">
                            <p:stCondLst>
                              <p:cond delay="1000"/>
                            </p:stCondLst>
                            <p:childTnLst>
                              <p:par>
                                <p:cTn id="13" presetID="22" presetClass="entr" presetSubtype="8" fill="hold" grpId="0" nodeType="afterEffect">
                                  <p:stCondLst>
                                    <p:cond delay="0"/>
                                  </p:stCondLst>
                                  <p:iterate>
                                    <p:tmAbs val="0"/>
                                  </p:iterate>
                                  <p:childTnLst>
                                    <p:set>
                                      <p:cBhvr>
                                        <p:cTn id="14" fill="hold"/>
                                        <p:tgtEl>
                                          <p:spTgt spid="10"/>
                                        </p:tgtEl>
                                        <p:attrNameLst>
                                          <p:attrName>style.visibility</p:attrName>
                                        </p:attrNameLst>
                                      </p:cBhvr>
                                      <p:to>
                                        <p:strVal val="visible"/>
                                      </p:to>
                                    </p:set>
                                    <p:animEffect transition="in" filter="wipe(left)">
                                      <p:cBhvr>
                                        <p:cTn id="15" dur="250"/>
                                        <p:tgtEl>
                                          <p:spTgt spid="1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7EFC0-16CB-552F-8F44-077526DBFD33}"/>
              </a:ext>
            </a:extLst>
          </p:cNvPr>
          <p:cNvPicPr>
            <a:picLocks noChangeAspect="1"/>
          </p:cNvPicPr>
          <p:nvPr userDrawn="1"/>
        </p:nvPicPr>
        <p:blipFill rotWithShape="1">
          <a:blip r:embed="rId2"/>
          <a:srcRect l="40000" r="20000"/>
          <a:stretch/>
        </p:blipFill>
        <p:spPr>
          <a:xfrm>
            <a:off x="0" y="-4155"/>
            <a:ext cx="4876797" cy="6858000"/>
          </a:xfrm>
          <a:prstGeom prst="rect">
            <a:avLst/>
          </a:prstGeom>
        </p:spPr>
      </p:pic>
      <p:sp>
        <p:nvSpPr>
          <p:cNvPr id="4" name="Line">
            <a:extLst>
              <a:ext uri="{FF2B5EF4-FFF2-40B4-BE49-F238E27FC236}">
                <a16:creationId xmlns:a16="http://schemas.microsoft.com/office/drawing/2014/main" id="{D3D553E9-51AE-7603-60A5-818634823FC0}"/>
              </a:ext>
            </a:extLst>
          </p:cNvPr>
          <p:cNvSpPr/>
          <p:nvPr userDrawn="1"/>
        </p:nvSpPr>
        <p:spPr>
          <a:xfrm flipH="1">
            <a:off x="896852" y="118524"/>
            <a:ext cx="0" cy="1717257"/>
          </a:xfrm>
          <a:prstGeom prst="line">
            <a:avLst/>
          </a:prstGeom>
          <a:ln w="50800" cap="rnd">
            <a:solidFill>
              <a:srgbClr val="E6E4DD"/>
            </a:solidFill>
            <a:custDash>
              <a:ds d="100000" sp="200000"/>
            </a:custDash>
          </a:ln>
        </p:spPr>
        <p:txBody>
          <a:bodyPr lIns="34659" tIns="34659" rIns="34659" bIns="34659" anchor="ctr"/>
          <a:lstStyle/>
          <a:p>
            <a:endParaRPr sz="2811"/>
          </a:p>
        </p:txBody>
      </p:sp>
      <p:sp>
        <p:nvSpPr>
          <p:cNvPr id="5" name="Text Placeholder 27">
            <a:extLst>
              <a:ext uri="{FF2B5EF4-FFF2-40B4-BE49-F238E27FC236}">
                <a16:creationId xmlns:a16="http://schemas.microsoft.com/office/drawing/2014/main" id="{3D1D5EAA-CC60-4DF9-DE9F-4F9CA703481F}"/>
              </a:ext>
            </a:extLst>
          </p:cNvPr>
          <p:cNvSpPr>
            <a:spLocks noGrp="1"/>
          </p:cNvSpPr>
          <p:nvPr>
            <p:ph type="body" sz="quarter" idx="10"/>
          </p:nvPr>
        </p:nvSpPr>
        <p:spPr>
          <a:xfrm>
            <a:off x="5686714" y="473982"/>
            <a:ext cx="5685857" cy="5622017"/>
          </a:xfrm>
          <a:prstGeom prst="rect">
            <a:avLst/>
          </a:prstGeom>
        </p:spPr>
        <p:txBody>
          <a:bodyPr>
            <a:noAutofit/>
          </a:bodyPr>
          <a:lstStyle>
            <a:lvl1pPr marL="0" indent="0" algn="l">
              <a:buNone/>
              <a:defRPr sz="1800" b="0" i="0">
                <a:solidFill>
                  <a:srgbClr val="333F48"/>
                </a:solidFill>
                <a:latin typeface="Arial" panose="020B0604020202020204" pitchFamily="34" charset="0"/>
                <a:cs typeface="Arial" panose="020B0604020202020204" pitchFamily="34" charset="0"/>
              </a:defRPr>
            </a:lvl1pPr>
          </a:lstStyle>
          <a:p>
            <a:pPr lvl="0"/>
            <a:endParaRPr lang="en-US"/>
          </a:p>
        </p:txBody>
      </p:sp>
      <p:pic>
        <p:nvPicPr>
          <p:cNvPr id="6" name="Picture 5">
            <a:extLst>
              <a:ext uri="{FF2B5EF4-FFF2-40B4-BE49-F238E27FC236}">
                <a16:creationId xmlns:a16="http://schemas.microsoft.com/office/drawing/2014/main" id="{46BFBF80-8865-C791-5463-161F256F3098}"/>
              </a:ext>
            </a:extLst>
          </p:cNvPr>
          <p:cNvPicPr>
            <a:picLocks noChangeAspect="1"/>
          </p:cNvPicPr>
          <p:nvPr userDrawn="1"/>
        </p:nvPicPr>
        <p:blipFill>
          <a:blip r:embed="rId3"/>
          <a:stretch>
            <a:fillRect/>
          </a:stretch>
        </p:blipFill>
        <p:spPr>
          <a:xfrm>
            <a:off x="819428" y="1954305"/>
            <a:ext cx="154847" cy="150293"/>
          </a:xfrm>
          <a:prstGeom prst="rect">
            <a:avLst/>
          </a:prstGeom>
        </p:spPr>
      </p:pic>
      <p:sp>
        <p:nvSpPr>
          <p:cNvPr id="17" name="Title 16">
            <a:extLst>
              <a:ext uri="{FF2B5EF4-FFF2-40B4-BE49-F238E27FC236}">
                <a16:creationId xmlns:a16="http://schemas.microsoft.com/office/drawing/2014/main" id="{317B7A7F-39CD-B980-7215-A5EBB1CC2D57}"/>
              </a:ext>
            </a:extLst>
          </p:cNvPr>
          <p:cNvSpPr>
            <a:spLocks noGrp="1"/>
          </p:cNvSpPr>
          <p:nvPr>
            <p:ph type="title"/>
          </p:nvPr>
        </p:nvSpPr>
        <p:spPr>
          <a:xfrm>
            <a:off x="1252337" y="905505"/>
            <a:ext cx="3029814" cy="3388183"/>
          </a:xfrm>
          <a:prstGeom prst="rect">
            <a:avLst/>
          </a:prstGeom>
        </p:spPr>
        <p:txBody>
          <a:bodyPr anchor="b"/>
          <a:lstStyle>
            <a:lvl1pPr>
              <a:defRPr b="1" i="0">
                <a:solidFill>
                  <a:schemeClr val="bg1"/>
                </a:solidFill>
                <a:latin typeface="Arial Black" panose="020B0604020202020204" pitchFamily="34" charset="0"/>
                <a:cs typeface="Arial Black"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0893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iterate>
                                    <p:tmAbs val="0"/>
                                  </p:iterate>
                                  <p:childTnLst>
                                    <p:set>
                                      <p:cBhvr>
                                        <p:cTn id="6" fill="hold"/>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25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7EFC0-16CB-552F-8F44-077526DBFD33}"/>
              </a:ext>
            </a:extLst>
          </p:cNvPr>
          <p:cNvPicPr>
            <a:picLocks noChangeAspect="1"/>
          </p:cNvPicPr>
          <p:nvPr userDrawn="1"/>
        </p:nvPicPr>
        <p:blipFill rotWithShape="1">
          <a:blip r:embed="rId2"/>
          <a:srcRect l="40000" r="20000"/>
          <a:stretch/>
        </p:blipFill>
        <p:spPr>
          <a:xfrm>
            <a:off x="0" y="-4155"/>
            <a:ext cx="4876797" cy="6858000"/>
          </a:xfrm>
          <a:prstGeom prst="rect">
            <a:avLst/>
          </a:prstGeom>
        </p:spPr>
      </p:pic>
      <p:sp>
        <p:nvSpPr>
          <p:cNvPr id="4" name="Line">
            <a:extLst>
              <a:ext uri="{FF2B5EF4-FFF2-40B4-BE49-F238E27FC236}">
                <a16:creationId xmlns:a16="http://schemas.microsoft.com/office/drawing/2014/main" id="{D3D553E9-51AE-7603-60A5-818634823FC0}"/>
              </a:ext>
            </a:extLst>
          </p:cNvPr>
          <p:cNvSpPr/>
          <p:nvPr userDrawn="1"/>
        </p:nvSpPr>
        <p:spPr>
          <a:xfrm flipH="1">
            <a:off x="896852" y="118524"/>
            <a:ext cx="0" cy="1717257"/>
          </a:xfrm>
          <a:prstGeom prst="line">
            <a:avLst/>
          </a:prstGeom>
          <a:ln w="50800" cap="rnd">
            <a:solidFill>
              <a:srgbClr val="E6E4DD"/>
            </a:solidFill>
            <a:custDash>
              <a:ds d="100000" sp="200000"/>
            </a:custDash>
          </a:ln>
        </p:spPr>
        <p:txBody>
          <a:bodyPr lIns="34659" tIns="34659" rIns="34659" bIns="34659" anchor="ctr"/>
          <a:lstStyle/>
          <a:p>
            <a:endParaRPr sz="2811"/>
          </a:p>
        </p:txBody>
      </p:sp>
      <p:sp>
        <p:nvSpPr>
          <p:cNvPr id="5" name="Text Placeholder 27">
            <a:extLst>
              <a:ext uri="{FF2B5EF4-FFF2-40B4-BE49-F238E27FC236}">
                <a16:creationId xmlns:a16="http://schemas.microsoft.com/office/drawing/2014/main" id="{3D1D5EAA-CC60-4DF9-DE9F-4F9CA703481F}"/>
              </a:ext>
            </a:extLst>
          </p:cNvPr>
          <p:cNvSpPr>
            <a:spLocks noGrp="1"/>
          </p:cNvSpPr>
          <p:nvPr>
            <p:ph type="body" sz="quarter" idx="10"/>
          </p:nvPr>
        </p:nvSpPr>
        <p:spPr>
          <a:xfrm>
            <a:off x="1252337" y="4293688"/>
            <a:ext cx="3029814" cy="2074839"/>
          </a:xfrm>
          <a:prstGeom prst="rect">
            <a:avLst/>
          </a:prstGeom>
        </p:spPr>
        <p:txBody>
          <a:bodyPr>
            <a:noAutofit/>
          </a:bodyPr>
          <a:lstStyle>
            <a:lvl1pPr marL="0" indent="0" algn="l">
              <a:buNone/>
              <a:defRPr sz="1800" b="0" i="0">
                <a:solidFill>
                  <a:schemeClr val="bg1"/>
                </a:solidFill>
                <a:latin typeface="Arial" panose="020B0604020202020204" pitchFamily="34" charset="0"/>
                <a:cs typeface="Arial" panose="020B0604020202020204" pitchFamily="34" charset="0"/>
              </a:defRPr>
            </a:lvl1pPr>
          </a:lstStyle>
          <a:p>
            <a:pPr lvl="0"/>
            <a:endParaRPr lang="en-US"/>
          </a:p>
        </p:txBody>
      </p:sp>
      <p:pic>
        <p:nvPicPr>
          <p:cNvPr id="6" name="Picture 5">
            <a:extLst>
              <a:ext uri="{FF2B5EF4-FFF2-40B4-BE49-F238E27FC236}">
                <a16:creationId xmlns:a16="http://schemas.microsoft.com/office/drawing/2014/main" id="{46BFBF80-8865-C791-5463-161F256F3098}"/>
              </a:ext>
            </a:extLst>
          </p:cNvPr>
          <p:cNvPicPr>
            <a:picLocks noChangeAspect="1"/>
          </p:cNvPicPr>
          <p:nvPr userDrawn="1"/>
        </p:nvPicPr>
        <p:blipFill>
          <a:blip r:embed="rId3"/>
          <a:stretch>
            <a:fillRect/>
          </a:stretch>
        </p:blipFill>
        <p:spPr>
          <a:xfrm>
            <a:off x="819428" y="1954305"/>
            <a:ext cx="154847" cy="150293"/>
          </a:xfrm>
          <a:prstGeom prst="rect">
            <a:avLst/>
          </a:prstGeom>
        </p:spPr>
      </p:pic>
      <p:sp>
        <p:nvSpPr>
          <p:cNvPr id="17" name="Title 16">
            <a:extLst>
              <a:ext uri="{FF2B5EF4-FFF2-40B4-BE49-F238E27FC236}">
                <a16:creationId xmlns:a16="http://schemas.microsoft.com/office/drawing/2014/main" id="{317B7A7F-39CD-B980-7215-A5EBB1CC2D57}"/>
              </a:ext>
            </a:extLst>
          </p:cNvPr>
          <p:cNvSpPr>
            <a:spLocks noGrp="1"/>
          </p:cNvSpPr>
          <p:nvPr>
            <p:ph type="title"/>
          </p:nvPr>
        </p:nvSpPr>
        <p:spPr>
          <a:xfrm>
            <a:off x="1252337" y="905505"/>
            <a:ext cx="3029814" cy="3388183"/>
          </a:xfrm>
          <a:prstGeom prst="rect">
            <a:avLst/>
          </a:prstGeom>
        </p:spPr>
        <p:txBody>
          <a:bodyPr anchor="b"/>
          <a:lstStyle>
            <a:lvl1pPr>
              <a:defRPr b="1" i="0">
                <a:solidFill>
                  <a:schemeClr val="bg1"/>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9" name="Content Placeholder 8">
            <a:extLst>
              <a:ext uri="{FF2B5EF4-FFF2-40B4-BE49-F238E27FC236}">
                <a16:creationId xmlns:a16="http://schemas.microsoft.com/office/drawing/2014/main" id="{C53B7652-7363-6C65-A886-9EE975D26F7B}"/>
              </a:ext>
            </a:extLst>
          </p:cNvPr>
          <p:cNvSpPr>
            <a:spLocks noGrp="1"/>
          </p:cNvSpPr>
          <p:nvPr>
            <p:ph sz="quarter" idx="11"/>
          </p:nvPr>
        </p:nvSpPr>
        <p:spPr>
          <a:xfrm>
            <a:off x="4876796" y="0"/>
            <a:ext cx="7315203" cy="6853845"/>
          </a:xfrm>
          <a:prstGeom prst="rect">
            <a:avLst/>
          </a:prstGeom>
        </p:spPr>
        <p:txBody>
          <a:bodyPr anchor="ctr"/>
          <a:lstStyle>
            <a:lvl1pPr marL="0" indent="0" algn="l">
              <a:buFont typeface="Arial" panose="020B0604020202020204" pitchFamily="34" charset="0"/>
              <a:buNone/>
              <a:defRPr b="0" i="0">
                <a:latin typeface="Arial" panose="020B0604020202020204" pitchFamily="34" charset="0"/>
                <a:cs typeface="Arial" panose="020B0604020202020204" pitchFamily="34" charset="0"/>
              </a:defRPr>
            </a:lvl1pPr>
            <a:lvl2pPr marL="457200" indent="0" algn="l">
              <a:buNone/>
              <a:defRPr b="0" i="0">
                <a:latin typeface="Arial" panose="020B0604020202020204" pitchFamily="34" charset="0"/>
                <a:cs typeface="Arial" panose="020B0604020202020204" pitchFamily="34" charset="0"/>
              </a:defRPr>
            </a:lvl2pPr>
            <a:lvl3pPr marL="914400" indent="0" algn="l">
              <a:buNone/>
              <a:defRPr b="0" i="0">
                <a:latin typeface="Arial" panose="020B0604020202020204" pitchFamily="34" charset="0"/>
                <a:cs typeface="Arial" panose="020B0604020202020204" pitchFamily="34" charset="0"/>
              </a:defRPr>
            </a:lvl3pPr>
            <a:lvl4pPr marL="1371600" indent="0" algn="l">
              <a:buNone/>
              <a:defRPr b="0" i="0">
                <a:latin typeface="Arial" panose="020B0604020202020204" pitchFamily="34" charset="0"/>
                <a:cs typeface="Arial" panose="020B0604020202020204" pitchFamily="34" charset="0"/>
              </a:defRPr>
            </a:lvl4pPr>
            <a:lvl5pPr marL="1828800" indent="0" algn="l">
              <a:buNone/>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63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iterate>
                                    <p:tmAbs val="0"/>
                                  </p:iterate>
                                  <p:childTnLst>
                                    <p:set>
                                      <p:cBhvr>
                                        <p:cTn id="6" fill="hold"/>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25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250"/>
                        <p:tgtEl>
                          <p:spTgt spid="5"/>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8C1154-EA6A-3246-A97C-F4542A83B1B7}"/>
              </a:ext>
            </a:extLst>
          </p:cNvPr>
          <p:cNvSpPr>
            <a:spLocks noGrp="1"/>
          </p:cNvSpPr>
          <p:nvPr>
            <p:ph type="ctrTitle"/>
          </p:nvPr>
        </p:nvSpPr>
        <p:spPr>
          <a:xfrm>
            <a:off x="634448" y="2355574"/>
            <a:ext cx="10923104" cy="1246464"/>
          </a:xfrm>
        </p:spPr>
        <p:txBody>
          <a:bodyPr anchor="b">
            <a:normAutofit/>
          </a:bodyPr>
          <a:lstStyle>
            <a:lvl1pPr algn="ctr">
              <a:defRPr sz="4400"/>
            </a:lvl1pPr>
          </a:lstStyle>
          <a:p>
            <a:r>
              <a:rPr lang="en-US"/>
              <a:t>Click to edit Master title style</a:t>
            </a:r>
          </a:p>
        </p:txBody>
      </p:sp>
      <p:sp>
        <p:nvSpPr>
          <p:cNvPr id="6" name="Subtitle 2">
            <a:extLst>
              <a:ext uri="{FF2B5EF4-FFF2-40B4-BE49-F238E27FC236}">
                <a16:creationId xmlns:a16="http://schemas.microsoft.com/office/drawing/2014/main" id="{D7A6C08C-7032-3545-845E-3E8352F91C0E}"/>
              </a:ext>
            </a:extLst>
          </p:cNvPr>
          <p:cNvSpPr>
            <a:spLocks noGrp="1"/>
          </p:cNvSpPr>
          <p:nvPr>
            <p:ph type="subTitle" idx="1"/>
          </p:nvPr>
        </p:nvSpPr>
        <p:spPr>
          <a:xfrm>
            <a:off x="634448" y="3602038"/>
            <a:ext cx="10923104"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30303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F184-BBC3-F84A-A7D2-F11E3B6A07BA}"/>
              </a:ext>
            </a:extLst>
          </p:cNvPr>
          <p:cNvSpPr>
            <a:spLocks noGrp="1"/>
          </p:cNvSpPr>
          <p:nvPr>
            <p:ph type="title"/>
          </p:nvPr>
        </p:nvSpPr>
        <p:spPr/>
        <p:txBody>
          <a:bodyPr anchor="b"/>
          <a:lstStyle/>
          <a:p>
            <a:r>
              <a:rPr lang="en-US"/>
              <a:t>Click to edit Master title style</a:t>
            </a:r>
          </a:p>
        </p:txBody>
      </p:sp>
      <p:sp>
        <p:nvSpPr>
          <p:cNvPr id="4" name="Text Placeholder 3">
            <a:extLst>
              <a:ext uri="{FF2B5EF4-FFF2-40B4-BE49-F238E27FC236}">
                <a16:creationId xmlns:a16="http://schemas.microsoft.com/office/drawing/2014/main" id="{DEC73057-E531-EC4F-B8FB-C7B16C334B45}"/>
              </a:ext>
            </a:extLst>
          </p:cNvPr>
          <p:cNvSpPr>
            <a:spLocks noGrp="1"/>
          </p:cNvSpPr>
          <p:nvPr>
            <p:ph type="body" sz="quarter" idx="10"/>
          </p:nvPr>
        </p:nvSpPr>
        <p:spPr>
          <a:xfrm>
            <a:off x="838200" y="2371726"/>
            <a:ext cx="10439400" cy="40595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187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7F14-CF79-FE48-9549-C5872F779227}"/>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E2AD354F-4698-E84F-81D3-43F53D868EF6}"/>
              </a:ext>
            </a:extLst>
          </p:cNvPr>
          <p:cNvSpPr>
            <a:spLocks noGrp="1"/>
          </p:cNvSpPr>
          <p:nvPr>
            <p:ph idx="1"/>
          </p:nvPr>
        </p:nvSpPr>
        <p:spPr>
          <a:xfrm>
            <a:off x="838200" y="2371726"/>
            <a:ext cx="10515600" cy="40813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749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278D-A0F2-E249-ACF8-F26116827948}"/>
              </a:ext>
            </a:extLst>
          </p:cNvPr>
          <p:cNvSpPr>
            <a:spLocks noGrp="1"/>
          </p:cNvSpPr>
          <p:nvPr>
            <p:ph type="title"/>
          </p:nvPr>
        </p:nvSpPr>
        <p:spPr>
          <a:xfrm>
            <a:off x="831850" y="3250096"/>
            <a:ext cx="10515600" cy="1312379"/>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323D5D34-D9F2-1C4A-990A-587A789DA017}"/>
              </a:ext>
            </a:extLst>
          </p:cNvPr>
          <p:cNvSpPr>
            <a:spLocks noGrp="1"/>
          </p:cNvSpPr>
          <p:nvPr>
            <p:ph type="body" idx="1"/>
          </p:nvPr>
        </p:nvSpPr>
        <p:spPr>
          <a:xfrm>
            <a:off x="831850" y="4589463"/>
            <a:ext cx="10515600" cy="1500187"/>
          </a:xfrm>
        </p:spPr>
        <p:txBody>
          <a:bodyPr/>
          <a:lstStyle>
            <a:lvl1pPr marL="0" indent="0">
              <a:buNone/>
              <a:defRPr sz="2400">
                <a:solidFill>
                  <a:srgbClr val="333F48"/>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548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FD7CA-435F-1F42-99A9-90E89D875149}"/>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7E877F24-8B28-1643-B011-E865D0AADECE}"/>
              </a:ext>
            </a:extLst>
          </p:cNvPr>
          <p:cNvSpPr>
            <a:spLocks noGrp="1"/>
          </p:cNvSpPr>
          <p:nvPr>
            <p:ph sz="half" idx="1"/>
          </p:nvPr>
        </p:nvSpPr>
        <p:spPr>
          <a:xfrm>
            <a:off x="838200" y="2371725"/>
            <a:ext cx="5181600" cy="4037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D8E05-5941-7C4D-B266-7C05CBB277BF}"/>
              </a:ext>
            </a:extLst>
          </p:cNvPr>
          <p:cNvSpPr>
            <a:spLocks noGrp="1"/>
          </p:cNvSpPr>
          <p:nvPr>
            <p:ph sz="half" idx="2"/>
          </p:nvPr>
        </p:nvSpPr>
        <p:spPr>
          <a:xfrm>
            <a:off x="6172200" y="2371725"/>
            <a:ext cx="5181600" cy="4037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678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6CCA6-396C-2F4E-9EB7-6422A9383A77}"/>
              </a:ext>
            </a:extLst>
          </p:cNvPr>
          <p:cNvSpPr>
            <a:spLocks noGrp="1"/>
          </p:cNvSpPr>
          <p:nvPr>
            <p:ph type="title"/>
          </p:nvPr>
        </p:nvSpPr>
        <p:spPr>
          <a:xfrm>
            <a:off x="839788" y="922474"/>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21469464-72B1-6D4F-B86A-29A5389E5B43}"/>
              </a:ext>
            </a:extLst>
          </p:cNvPr>
          <p:cNvSpPr>
            <a:spLocks noGrp="1"/>
          </p:cNvSpPr>
          <p:nvPr>
            <p:ph type="body" idx="1"/>
          </p:nvPr>
        </p:nvSpPr>
        <p:spPr>
          <a:xfrm>
            <a:off x="839788" y="2248036"/>
            <a:ext cx="5157787"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1A8205-C24D-E348-A38F-8A92AEC36203}"/>
              </a:ext>
            </a:extLst>
          </p:cNvPr>
          <p:cNvSpPr>
            <a:spLocks noGrp="1"/>
          </p:cNvSpPr>
          <p:nvPr>
            <p:ph sz="half" idx="2"/>
          </p:nvPr>
        </p:nvSpPr>
        <p:spPr>
          <a:xfrm>
            <a:off x="839788" y="3062424"/>
            <a:ext cx="5157787" cy="3329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8DC9EE-D81A-6945-AEBA-B3432C0F0793}"/>
              </a:ext>
            </a:extLst>
          </p:cNvPr>
          <p:cNvSpPr>
            <a:spLocks noGrp="1"/>
          </p:cNvSpPr>
          <p:nvPr>
            <p:ph type="body" sz="quarter" idx="3"/>
          </p:nvPr>
        </p:nvSpPr>
        <p:spPr>
          <a:xfrm>
            <a:off x="6172200" y="2248036"/>
            <a:ext cx="5183188" cy="8143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6C843A-CDBF-7641-83A9-100B4CB7530C}"/>
              </a:ext>
            </a:extLst>
          </p:cNvPr>
          <p:cNvSpPr>
            <a:spLocks noGrp="1"/>
          </p:cNvSpPr>
          <p:nvPr>
            <p:ph sz="quarter" idx="4"/>
          </p:nvPr>
        </p:nvSpPr>
        <p:spPr>
          <a:xfrm>
            <a:off x="6172200" y="3062424"/>
            <a:ext cx="5183188" cy="3329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3597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0873-A3E9-D342-8153-1C4CFF0D4987}"/>
              </a:ext>
            </a:extLst>
          </p:cNvPr>
          <p:cNvSpPr>
            <a:spLocks noGrp="1"/>
          </p:cNvSpPr>
          <p:nvPr>
            <p:ph type="title"/>
          </p:nvPr>
        </p:nvSpPr>
        <p:spPr>
          <a:xfrm>
            <a:off x="838200" y="1205188"/>
            <a:ext cx="10515600" cy="1325563"/>
          </a:xfrm>
        </p:spPr>
        <p:txBody>
          <a:bodyPr anchor="b"/>
          <a:lstStyle/>
          <a:p>
            <a:r>
              <a:rPr lang="en-US"/>
              <a:t>Click to edit Master title style</a:t>
            </a:r>
          </a:p>
        </p:txBody>
      </p:sp>
    </p:spTree>
    <p:extLst>
      <p:ext uri="{BB962C8B-B14F-4D97-AF65-F5344CB8AC3E}">
        <p14:creationId xmlns:p14="http://schemas.microsoft.com/office/powerpoint/2010/main" val="3741018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2.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15900"/>
        </a:solidFill>
        <a:effectLst/>
      </p:bgPr>
    </p:bg>
    <p:spTree>
      <p:nvGrpSpPr>
        <p:cNvPr id="1" name=""/>
        <p:cNvGrpSpPr/>
        <p:nvPr/>
      </p:nvGrpSpPr>
      <p:grpSpPr>
        <a:xfrm>
          <a:off x="0" y="0"/>
          <a:ext cx="0" cy="0"/>
          <a:chOff x="0" y="0"/>
          <a:chExt cx="0" cy="0"/>
        </a:xfrm>
      </p:grpSpPr>
      <p:sp>
        <p:nvSpPr>
          <p:cNvPr id="15" name="Title Placeholder 7">
            <a:extLst>
              <a:ext uri="{FF2B5EF4-FFF2-40B4-BE49-F238E27FC236}">
                <a16:creationId xmlns:a16="http://schemas.microsoft.com/office/drawing/2014/main" id="{C4DB6162-A27B-F048-A0AC-3E4259BAFE34}"/>
              </a:ext>
            </a:extLst>
          </p:cNvPr>
          <p:cNvSpPr>
            <a:spLocks noGrp="1"/>
          </p:cNvSpPr>
          <p:nvPr>
            <p:ph type="title"/>
          </p:nvPr>
        </p:nvSpPr>
        <p:spPr>
          <a:xfrm>
            <a:off x="495300" y="2468465"/>
            <a:ext cx="7886700" cy="1752600"/>
          </a:xfrm>
          <a:prstGeom prst="rect">
            <a:avLst/>
          </a:prstGeom>
        </p:spPr>
        <p:txBody>
          <a:bodyPr vert="horz" wrap="square" lIns="91440" tIns="45720" rIns="91440" bIns="45720" rtlCol="0" anchor="b">
            <a:noAutofit/>
          </a:bodyPr>
          <a:lstStyle/>
          <a:p>
            <a:r>
              <a:rPr lang="en-US"/>
              <a:t>Insert your</a:t>
            </a:r>
            <a:br>
              <a:rPr lang="en-US"/>
            </a:br>
            <a:r>
              <a:rPr lang="en-US"/>
              <a:t>headline here</a:t>
            </a:r>
            <a:br>
              <a:rPr lang="en-US"/>
            </a:br>
            <a:r>
              <a:rPr lang="en-US"/>
              <a:t>up to 3 lines</a:t>
            </a:r>
          </a:p>
        </p:txBody>
      </p:sp>
      <p:sp>
        <p:nvSpPr>
          <p:cNvPr id="16" name="Text Placeholder 9">
            <a:extLst>
              <a:ext uri="{FF2B5EF4-FFF2-40B4-BE49-F238E27FC236}">
                <a16:creationId xmlns:a16="http://schemas.microsoft.com/office/drawing/2014/main" id="{50399E89-AD43-7443-BF59-578BC829167D}"/>
              </a:ext>
            </a:extLst>
          </p:cNvPr>
          <p:cNvSpPr>
            <a:spLocks noGrp="1"/>
          </p:cNvSpPr>
          <p:nvPr>
            <p:ph type="body" idx="1"/>
          </p:nvPr>
        </p:nvSpPr>
        <p:spPr>
          <a:xfrm>
            <a:off x="495300" y="4792336"/>
            <a:ext cx="7886700" cy="673175"/>
          </a:xfrm>
          <a:prstGeom prst="rect">
            <a:avLst/>
          </a:prstGeom>
        </p:spPr>
        <p:txBody>
          <a:bodyPr vert="horz" lIns="91440" tIns="45720" rIns="91440" bIns="45720" rtlCol="0">
            <a:noAutofit/>
          </a:bodyPr>
          <a:lstStyle/>
          <a:p>
            <a:pPr lvl="0"/>
            <a:r>
              <a:rPr lang="en-US"/>
              <a:t>Insert your subtitle or any additional description text here up to</a:t>
            </a:r>
            <a:br>
              <a:rPr lang="en-US"/>
            </a:br>
            <a:r>
              <a:rPr lang="en-US"/>
              <a:t>two lines of text or you can delete this text box</a:t>
            </a:r>
          </a:p>
        </p:txBody>
      </p:sp>
      <p:sp>
        <p:nvSpPr>
          <p:cNvPr id="18" name="Footer Placeholder 10">
            <a:extLst>
              <a:ext uri="{FF2B5EF4-FFF2-40B4-BE49-F238E27FC236}">
                <a16:creationId xmlns:a16="http://schemas.microsoft.com/office/drawing/2014/main" id="{95C61904-4A3C-F84E-9729-D9F153D33642}"/>
              </a:ext>
            </a:extLst>
          </p:cNvPr>
          <p:cNvSpPr>
            <a:spLocks noGrp="1"/>
          </p:cNvSpPr>
          <p:nvPr>
            <p:ph type="ftr" sz="quarter" idx="3"/>
          </p:nvPr>
        </p:nvSpPr>
        <p:spPr>
          <a:xfrm>
            <a:off x="490384" y="5617914"/>
            <a:ext cx="5348134" cy="869951"/>
          </a:xfrm>
          <a:prstGeom prst="rect">
            <a:avLst/>
          </a:prstGeom>
        </p:spPr>
        <p:txBody>
          <a:bodyPr vert="horz" lIns="91440" tIns="45720" rIns="91440" bIns="45720" rtlCol="0" anchor="ctr"/>
          <a:lstStyle>
            <a:lvl1pPr algn="l">
              <a:defRPr sz="1400">
                <a:solidFill>
                  <a:schemeClr val="bg1"/>
                </a:solidFill>
              </a:defRPr>
            </a:lvl1pPr>
          </a:lstStyle>
          <a:p>
            <a:r>
              <a:rPr lang="en-US" b="1"/>
              <a:t>PRESENTER OR SPEAKER NAME</a:t>
            </a:r>
          </a:p>
          <a:p>
            <a:r>
              <a:rPr lang="en-US"/>
              <a:t>Position/Role, The University of Texas at Austin</a:t>
            </a:r>
          </a:p>
        </p:txBody>
      </p:sp>
    </p:spTree>
    <p:extLst>
      <p:ext uri="{BB962C8B-B14F-4D97-AF65-F5344CB8AC3E}">
        <p14:creationId xmlns:p14="http://schemas.microsoft.com/office/powerpoint/2010/main" val="631809737"/>
      </p:ext>
    </p:extLst>
  </p:cSld>
  <p:clrMap bg1="lt1" tx1="dk1" bg2="lt2" tx2="dk2" accent1="accent1" accent2="accent2" accent3="accent3" accent4="accent4" accent5="accent5" accent6="accent6" hlink="hlink" folHlink="folHlink"/>
  <p:sldLayoutIdLst>
    <p:sldLayoutId id="2147483651" r:id="rId1"/>
    <p:sldLayoutId id="2147483649" r:id="rId2"/>
  </p:sldLayoutIdLst>
  <p:txStyles>
    <p:titleStyle>
      <a:lvl1pPr algn="l" defTabSz="914400" rtl="0" eaLnBrk="1" latinLnBrk="0" hangingPunct="1">
        <a:lnSpc>
          <a:spcPts val="4060"/>
        </a:lnSpc>
        <a:spcBef>
          <a:spcPct val="0"/>
        </a:spcBef>
        <a:buNone/>
        <a:defRPr sz="4800" kern="1200" cap="all" baseline="0">
          <a:solidFill>
            <a:schemeClr val="bg1"/>
          </a:solidFill>
          <a:latin typeface="Arial Black" panose="020B0604020202020204"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778505-5272-424B-90E0-58E60BB5BFA6}"/>
              </a:ext>
            </a:extLst>
          </p:cNvPr>
          <p:cNvSpPr>
            <a:spLocks noGrp="1"/>
          </p:cNvSpPr>
          <p:nvPr>
            <p:ph type="title"/>
          </p:nvPr>
        </p:nvSpPr>
        <p:spPr>
          <a:xfrm>
            <a:off x="838200" y="1046162"/>
            <a:ext cx="10515600"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904BDB6-51CB-CC4B-9A1E-1BFC566B6733}"/>
              </a:ext>
            </a:extLst>
          </p:cNvPr>
          <p:cNvSpPr>
            <a:spLocks noGrp="1"/>
          </p:cNvSpPr>
          <p:nvPr>
            <p:ph type="body" idx="1"/>
          </p:nvPr>
        </p:nvSpPr>
        <p:spPr>
          <a:xfrm>
            <a:off x="838200" y="2506662"/>
            <a:ext cx="10515600" cy="39463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D3C913AE-EA4E-EA6B-BF7B-F37846B58F4A}"/>
              </a:ext>
            </a:extLst>
          </p:cNvPr>
          <p:cNvPicPr>
            <a:picLocks noChangeAspect="1"/>
          </p:cNvPicPr>
          <p:nvPr userDrawn="1"/>
        </p:nvPicPr>
        <p:blipFill rotWithShape="1">
          <a:blip r:embed="rId12"/>
          <a:srcRect t="3591" r="134" b="409"/>
          <a:stretch/>
        </p:blipFill>
        <p:spPr>
          <a:xfrm>
            <a:off x="0" y="-24709"/>
            <a:ext cx="12192000" cy="914400"/>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441735F5-E691-95D7-F689-668FE733A7B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03004"/>
            <a:ext cx="4584904" cy="1470990"/>
          </a:xfrm>
          <a:prstGeom prst="rect">
            <a:avLst/>
          </a:prstGeom>
        </p:spPr>
      </p:pic>
    </p:spTree>
    <p:extLst>
      <p:ext uri="{BB962C8B-B14F-4D97-AF65-F5344CB8AC3E}">
        <p14:creationId xmlns:p14="http://schemas.microsoft.com/office/powerpoint/2010/main" val="4118738802"/>
      </p:ext>
    </p:extLst>
  </p:cSld>
  <p:clrMap bg1="lt1" tx1="dk1" bg2="lt2" tx2="dk2" accent1="accent1" accent2="accent2" accent3="accent3" accent4="accent4" accent5="accent5" accent6="accent6" hlink="hlink" folHlink="folHlink"/>
  <p:sldLayoutIdLst>
    <p:sldLayoutId id="2147483679" r:id="rId1"/>
    <p:sldLayoutId id="2147483688"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Lst>
  <p:txStyles>
    <p:title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solidFill>
            <a:srgbClr val="333F48"/>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rgbClr val="333F48"/>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rgbClr val="333F48"/>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rgbClr val="333F48"/>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rgbClr val="333F4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778505-5272-424B-90E0-58E60BB5BFA6}"/>
              </a:ext>
            </a:extLst>
          </p:cNvPr>
          <p:cNvSpPr>
            <a:spLocks noGrp="1"/>
          </p:cNvSpPr>
          <p:nvPr>
            <p:ph type="title"/>
          </p:nvPr>
        </p:nvSpPr>
        <p:spPr>
          <a:xfrm>
            <a:off x="838200" y="6020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904BDB6-51CB-CC4B-9A1E-1BFC566B6733}"/>
              </a:ext>
            </a:extLst>
          </p:cNvPr>
          <p:cNvSpPr>
            <a:spLocks noGrp="1"/>
          </p:cNvSpPr>
          <p:nvPr>
            <p:ph type="body" idx="1"/>
          </p:nvPr>
        </p:nvSpPr>
        <p:spPr>
          <a:xfrm>
            <a:off x="838200" y="1927589"/>
            <a:ext cx="10515600" cy="38172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Graphical user interface, text&#10;&#10;Description automatically generated">
            <a:extLst>
              <a:ext uri="{FF2B5EF4-FFF2-40B4-BE49-F238E27FC236}">
                <a16:creationId xmlns:a16="http://schemas.microsoft.com/office/drawing/2014/main" id="{E5027600-C873-CA39-AF97-DD34F4AF3DB3}"/>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5665305"/>
            <a:ext cx="4584904" cy="1470990"/>
          </a:xfrm>
          <a:prstGeom prst="rect">
            <a:avLst/>
          </a:prstGeom>
        </p:spPr>
      </p:pic>
    </p:spTree>
    <p:extLst>
      <p:ext uri="{BB962C8B-B14F-4D97-AF65-F5344CB8AC3E}">
        <p14:creationId xmlns:p14="http://schemas.microsoft.com/office/powerpoint/2010/main" val="3627114217"/>
      </p:ext>
    </p:extLst>
  </p:cSld>
  <p:clrMap bg1="lt1" tx1="dk1" bg2="lt2" tx2="dk2" accent1="accent1" accent2="accent2" accent3="accent3" accent4="accent4" accent5="accent5" accent6="accent6" hlink="hlink" folHlink="folHlink"/>
  <p:sldLayoutIdLst>
    <p:sldLayoutId id="2147483659" r:id="rId1"/>
    <p:sldLayoutId id="214748368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txStyles>
    <p:title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rgbClr val="333F48"/>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rgbClr val="333F48"/>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rgbClr val="333F48"/>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rgbClr val="333F48"/>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rgbClr val="333F4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79965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b="1" i="0" kern="1200" cap="all" baseline="0">
          <a:solidFill>
            <a:srgbClr val="BE5927"/>
          </a:solidFill>
          <a:latin typeface="Arial Narrow" panose="020B0604020202020204" pitchFamily="34" charset="0"/>
          <a:ea typeface="+mj-ea"/>
          <a:cs typeface="Arial Narrow" panose="020B0604020202020204" pitchFamily="34" charset="0"/>
        </a:defRPr>
      </a:lvl1pPr>
    </p:titleStyle>
    <p:bodyStyle>
      <a:lvl1pPr marL="0" indent="0" algn="r" defTabSz="914400" rtl="0" eaLnBrk="1" latinLnBrk="0" hangingPunct="1">
        <a:lnSpc>
          <a:spcPct val="90000"/>
        </a:lnSpc>
        <a:spcBef>
          <a:spcPts val="1000"/>
        </a:spcBef>
        <a:buFont typeface="Arial" panose="020B0604020202020204" pitchFamily="34" charset="0"/>
        <a:buNone/>
        <a:defRPr sz="1800" b="0" i="0" kern="1200">
          <a:solidFill>
            <a:srgbClr val="333F48"/>
          </a:solidFill>
          <a:latin typeface="Arial Narrow" panose="020B0604020202020204" pitchFamily="34" charset="0"/>
          <a:ea typeface="+mn-ea"/>
          <a:cs typeface="Arial Narrow"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rakeshchintha/oflc-h1b-data?select=h1b_data_fy2011_fy2018_20190401.csv" TargetMode="Externa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2BCE29F-50BC-864A-B30C-EDE95E3990C7}"/>
              </a:ext>
            </a:extLst>
          </p:cNvPr>
          <p:cNvSpPr>
            <a:spLocks noGrp="1"/>
          </p:cNvSpPr>
          <p:nvPr>
            <p:ph type="body" sz="quarter" idx="10"/>
          </p:nvPr>
        </p:nvSpPr>
        <p:spPr>
          <a:xfrm>
            <a:off x="490384" y="4553797"/>
            <a:ext cx="7886700" cy="465464"/>
          </a:xfrm>
        </p:spPr>
        <p:txBody>
          <a:bodyPr anchor="ctr"/>
          <a:lstStyle/>
          <a:p>
            <a:r>
              <a:rPr lang="en-US" sz="1800" dirty="0">
                <a:latin typeface="Calibri"/>
                <a:ea typeface="Calibri" panose="020F0502020204030204" pitchFamily="34" charset="0"/>
                <a:cs typeface="Calibri"/>
              </a:rPr>
              <a:t>Data Science Final Group Project - Group 16</a:t>
            </a:r>
          </a:p>
        </p:txBody>
      </p:sp>
      <p:sp>
        <p:nvSpPr>
          <p:cNvPr id="13" name="Text Placeholder 12">
            <a:extLst>
              <a:ext uri="{FF2B5EF4-FFF2-40B4-BE49-F238E27FC236}">
                <a16:creationId xmlns:a16="http://schemas.microsoft.com/office/drawing/2014/main" id="{3EF957DB-F96A-2A45-BF52-8D36EB5856C4}"/>
              </a:ext>
            </a:extLst>
          </p:cNvPr>
          <p:cNvSpPr>
            <a:spLocks noGrp="1"/>
          </p:cNvSpPr>
          <p:nvPr>
            <p:ph type="body" sz="quarter" idx="11"/>
          </p:nvPr>
        </p:nvSpPr>
        <p:spPr>
          <a:xfrm>
            <a:off x="490384" y="5285579"/>
            <a:ext cx="7886700" cy="1246735"/>
          </a:xfrm>
        </p:spPr>
        <p:txBody>
          <a:bodyPr vert="horz" lIns="91440" tIns="45720" rIns="91440" bIns="45720" rtlCol="0" anchor="t">
            <a:noAutofit/>
          </a:bodyPr>
          <a:lstStyle/>
          <a:p>
            <a:r>
              <a:rPr lang="en-US" sz="1200" dirty="0" err="1">
                <a:latin typeface="Calibri"/>
                <a:ea typeface="Calibri" panose="020F0502020204030204" pitchFamily="34" charset="0"/>
                <a:cs typeface="Calibri"/>
              </a:rPr>
              <a:t>Anukul</a:t>
            </a:r>
            <a:r>
              <a:rPr lang="en-US" sz="1200">
                <a:latin typeface="Calibri"/>
                <a:ea typeface="Calibri" panose="020F0502020204030204" pitchFamily="34" charset="0"/>
                <a:cs typeface="Calibri"/>
              </a:rPr>
              <a:t> Singh</a:t>
            </a:r>
            <a:endParaRPr lang="en-US" sz="1200">
              <a:latin typeface="Calibri"/>
              <a:ea typeface="Calibri" panose="020F0502020204030204" pitchFamily="34" charset="0"/>
              <a:cs typeface="Calibri" panose="020F0502020204030204" pitchFamily="34" charset="0"/>
            </a:endParaRPr>
          </a:p>
          <a:p>
            <a:r>
              <a:rPr lang="en-US" sz="1200">
                <a:latin typeface="Calibri"/>
                <a:ea typeface="Calibri" panose="020F0502020204030204" pitchFamily="34" charset="0"/>
                <a:cs typeface="Calibri"/>
              </a:rPr>
              <a:t>Arushi Sethi</a:t>
            </a:r>
          </a:p>
          <a:p>
            <a:r>
              <a:rPr lang="en-US" sz="1200">
                <a:latin typeface="Calibri"/>
                <a:ea typeface="Calibri" panose="020F0502020204030204" pitchFamily="34" charset="0"/>
                <a:cs typeface="Calibri"/>
              </a:rPr>
              <a:t>Dinesh Bandaru</a:t>
            </a:r>
          </a:p>
          <a:p>
            <a:r>
              <a:rPr lang="en-US" sz="1200">
                <a:latin typeface="Calibri"/>
                <a:ea typeface="Calibri" panose="020F0502020204030204" pitchFamily="34" charset="0"/>
                <a:cs typeface="Calibri"/>
              </a:rPr>
              <a:t>Nikhil Nair</a:t>
            </a:r>
          </a:p>
          <a:p>
            <a:r>
              <a:rPr lang="en-US" sz="1200">
                <a:latin typeface="Calibri"/>
                <a:ea typeface="Calibri" panose="020F0502020204030204" pitchFamily="34" charset="0"/>
                <a:cs typeface="Calibri"/>
              </a:rPr>
              <a:t>Sai Lakshmi</a:t>
            </a:r>
            <a:endParaRPr lang="en-US" sz="1200">
              <a:latin typeface="Calibri" panose="020F0502020204030204" pitchFamily="34" charset="0"/>
              <a:ea typeface="Calibri" panose="020F0502020204030204" pitchFamily="34" charset="0"/>
              <a:cs typeface="Calibri" panose="020F0502020204030204" pitchFamily="34" charset="0"/>
            </a:endParaRPr>
          </a:p>
        </p:txBody>
      </p:sp>
      <p:sp>
        <p:nvSpPr>
          <p:cNvPr id="14" name="Text Placeholder 13">
            <a:extLst>
              <a:ext uri="{FF2B5EF4-FFF2-40B4-BE49-F238E27FC236}">
                <a16:creationId xmlns:a16="http://schemas.microsoft.com/office/drawing/2014/main" id="{88077257-5D6F-F148-A2DA-D5094EB85EBE}"/>
              </a:ext>
            </a:extLst>
          </p:cNvPr>
          <p:cNvSpPr>
            <a:spLocks noGrp="1"/>
          </p:cNvSpPr>
          <p:nvPr>
            <p:ph type="body" sz="quarter" idx="12"/>
          </p:nvPr>
        </p:nvSpPr>
        <p:spPr>
          <a:xfrm>
            <a:off x="490384" y="2570520"/>
            <a:ext cx="11271770" cy="1716959"/>
          </a:xfrm>
        </p:spPr>
        <p:txBody>
          <a:bodyPr anchor="ctr"/>
          <a:lstStyle/>
          <a:p>
            <a:pPr>
              <a:lnSpc>
                <a:spcPct val="100000"/>
              </a:lnSpc>
            </a:pPr>
            <a:r>
              <a:rPr lang="en-IN" sz="3600" b="0" dirty="0">
                <a:latin typeface="Arial Black"/>
              </a:rPr>
              <a:t>Visa-ble Dreams: </a:t>
            </a:r>
            <a:endParaRPr lang="en-IN" sz="3600" b="0">
              <a:latin typeface="Arial Black"/>
            </a:endParaRPr>
          </a:p>
          <a:p>
            <a:pPr>
              <a:lnSpc>
                <a:spcPct val="100000"/>
              </a:lnSpc>
            </a:pPr>
            <a:r>
              <a:rPr lang="en-IN" sz="3600" b="0" dirty="0">
                <a:latin typeface="Arial Black"/>
              </a:rPr>
              <a:t>Journey to the Land of Code and Opportunity!</a:t>
            </a:r>
            <a:endParaRPr lang="en-US" sz="3600" dirty="0"/>
          </a:p>
        </p:txBody>
      </p:sp>
      <p:sp>
        <p:nvSpPr>
          <p:cNvPr id="5" name="Text Placeholder 4">
            <a:extLst>
              <a:ext uri="{FF2B5EF4-FFF2-40B4-BE49-F238E27FC236}">
                <a16:creationId xmlns:a16="http://schemas.microsoft.com/office/drawing/2014/main" id="{117C4B73-EF88-AD08-E1FA-707D5AA6D004}"/>
              </a:ext>
            </a:extLst>
          </p:cNvPr>
          <p:cNvSpPr>
            <a:spLocks noGrp="1"/>
          </p:cNvSpPr>
          <p:nvPr>
            <p:ph type="body" sz="quarter" idx="13"/>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Summer, 2023</a:t>
            </a:r>
          </a:p>
        </p:txBody>
      </p:sp>
    </p:spTree>
    <p:extLst>
      <p:ext uri="{BB962C8B-B14F-4D97-AF65-F5344CB8AC3E}">
        <p14:creationId xmlns:p14="http://schemas.microsoft.com/office/powerpoint/2010/main" val="1162557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A9E213-A619-13DF-987A-42E632AFFBA3}"/>
              </a:ext>
            </a:extLst>
          </p:cNvPr>
          <p:cNvSpPr/>
          <p:nvPr/>
        </p:nvSpPr>
        <p:spPr>
          <a:xfrm>
            <a:off x="5676900" y="3313565"/>
            <a:ext cx="5686425" cy="8088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1">
            <a:extLst>
              <a:ext uri="{FF2B5EF4-FFF2-40B4-BE49-F238E27FC236}">
                <a16:creationId xmlns:a16="http://schemas.microsoft.com/office/drawing/2014/main" id="{154AFEBB-27C9-2A48-9B7C-DF4FA8D083D2}"/>
              </a:ext>
            </a:extLst>
          </p:cNvPr>
          <p:cNvSpPr>
            <a:spLocks noGrp="1"/>
          </p:cNvSpPr>
          <p:nvPr>
            <p:ph type="body" sz="quarter" idx="10"/>
          </p:nvPr>
        </p:nvSpPr>
        <p:spPr/>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C05900"/>
                </a:solidFill>
                <a:effectLst/>
                <a:uLnTx/>
                <a:uFillTx/>
                <a:latin typeface="Calibri"/>
              </a:rPr>
              <a:t>Problem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Data Snapshot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a:solidFill>
                  <a:srgbClr val="BE5700"/>
                </a:solidFill>
                <a:latin typeface="Calibri"/>
              </a:rPr>
              <a:t>Approach to Solution</a:t>
            </a: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Calibri"/>
              </a:rPr>
              <a:t>Data Exploration –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Predictive Modeling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Result Interpretation</a:t>
            </a:r>
          </a:p>
        </p:txBody>
      </p:sp>
      <p:sp>
        <p:nvSpPr>
          <p:cNvPr id="3" name="Title 2">
            <a:extLst>
              <a:ext uri="{FF2B5EF4-FFF2-40B4-BE49-F238E27FC236}">
                <a16:creationId xmlns:a16="http://schemas.microsoft.com/office/drawing/2014/main" id="{3A3A7055-74FD-45CC-12C4-8CF5C20D7264}"/>
              </a:ext>
            </a:extLst>
          </p:cNvPr>
          <p:cNvSpPr>
            <a:spLocks noGrp="1"/>
          </p:cNvSpPr>
          <p:nvPr>
            <p:ph type="title"/>
          </p:nvPr>
        </p:nvSpPr>
        <p:spPr>
          <a:xfrm>
            <a:off x="819429" y="1734908"/>
            <a:ext cx="3029814" cy="3388183"/>
          </a:xfrm>
        </p:spPr>
        <p:txBody>
          <a:bodyPr anchor="ctr"/>
          <a:lstStyle/>
          <a:p>
            <a:pPr algn="ctr"/>
            <a:r>
              <a:rPr lang="en-IN"/>
              <a:t>AGENDA</a:t>
            </a:r>
          </a:p>
        </p:txBody>
      </p:sp>
    </p:spTree>
    <p:extLst>
      <p:ext uri="{BB962C8B-B14F-4D97-AF65-F5344CB8AC3E}">
        <p14:creationId xmlns:p14="http://schemas.microsoft.com/office/powerpoint/2010/main" val="69594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80D-2BC7-E53E-D1B8-437A29D17250}"/>
              </a:ext>
            </a:extLst>
          </p:cNvPr>
          <p:cNvSpPr txBox="1">
            <a:spLocks/>
          </p:cNvSpPr>
          <p:nvPr/>
        </p:nvSpPr>
        <p:spPr>
          <a:xfrm>
            <a:off x="838200" y="352416"/>
            <a:ext cx="105156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US" b="1">
                <a:latin typeface="Calibri" panose="020F0502020204030204" pitchFamily="34" charset="0"/>
                <a:ea typeface="Calibri" panose="020F0502020204030204" pitchFamily="34" charset="0"/>
                <a:cs typeface="Calibri" panose="020F0502020204030204" pitchFamily="34" charset="0"/>
              </a:rPr>
              <a:t>EDA FINDINGS</a:t>
            </a:r>
          </a:p>
        </p:txBody>
      </p:sp>
      <p:pic>
        <p:nvPicPr>
          <p:cNvPr id="3" name="Picture 4" descr="A graph of a number of cases&#10;&#10;Description automatically generated">
            <a:extLst>
              <a:ext uri="{FF2B5EF4-FFF2-40B4-BE49-F238E27FC236}">
                <a16:creationId xmlns:a16="http://schemas.microsoft.com/office/drawing/2014/main" id="{2FCF88C7-329B-B121-9DD5-8C451EE2A525}"/>
              </a:ext>
            </a:extLst>
          </p:cNvPr>
          <p:cNvPicPr>
            <a:picLocks noChangeAspect="1"/>
          </p:cNvPicPr>
          <p:nvPr/>
        </p:nvPicPr>
        <p:blipFill>
          <a:blip r:embed="rId3"/>
          <a:stretch>
            <a:fillRect/>
          </a:stretch>
        </p:blipFill>
        <p:spPr>
          <a:xfrm>
            <a:off x="6683205" y="1702019"/>
            <a:ext cx="4751712" cy="3530520"/>
          </a:xfrm>
          <a:prstGeom prst="rect">
            <a:avLst/>
          </a:prstGeom>
        </p:spPr>
      </p:pic>
      <p:pic>
        <p:nvPicPr>
          <p:cNvPr id="5" name="Picture 10" descr="A graph with a blue rectangle&#10;&#10;Description automatically generated">
            <a:extLst>
              <a:ext uri="{FF2B5EF4-FFF2-40B4-BE49-F238E27FC236}">
                <a16:creationId xmlns:a16="http://schemas.microsoft.com/office/drawing/2014/main" id="{471753AE-7CA5-7CEA-8CE4-B72BB92D6A5C}"/>
              </a:ext>
            </a:extLst>
          </p:cNvPr>
          <p:cNvPicPr>
            <a:picLocks noChangeAspect="1"/>
          </p:cNvPicPr>
          <p:nvPr/>
        </p:nvPicPr>
        <p:blipFill>
          <a:blip r:embed="rId4"/>
          <a:stretch>
            <a:fillRect/>
          </a:stretch>
        </p:blipFill>
        <p:spPr>
          <a:xfrm>
            <a:off x="1982431" y="1869908"/>
            <a:ext cx="3526366" cy="2931583"/>
          </a:xfrm>
          <a:prstGeom prst="rect">
            <a:avLst/>
          </a:prstGeom>
        </p:spPr>
      </p:pic>
      <p:sp>
        <p:nvSpPr>
          <p:cNvPr id="4" name="TextBox 3">
            <a:extLst>
              <a:ext uri="{FF2B5EF4-FFF2-40B4-BE49-F238E27FC236}">
                <a16:creationId xmlns:a16="http://schemas.microsoft.com/office/drawing/2014/main" id="{7A33C007-0B57-AC2A-12F0-C30ACAAFBCDB}"/>
              </a:ext>
            </a:extLst>
          </p:cNvPr>
          <p:cNvSpPr txBox="1"/>
          <p:nvPr/>
        </p:nvSpPr>
        <p:spPr>
          <a:xfrm>
            <a:off x="766916" y="5279921"/>
            <a:ext cx="10972800"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1C252C"/>
                </a:solidFill>
                <a:latin typeface="Aptos" panose="020B0004020202020204" pitchFamily="34" charset="0"/>
              </a:rPr>
              <a:t>We performed outlier analysis on the numerical column (Prevailing Wages) and dropped the rows which were lower than the lower limit and capped the values which were above the higher limit as the wages can be higher but not lower than the lower limit</a:t>
            </a:r>
          </a:p>
          <a:p>
            <a:pPr marL="171450" indent="-171450">
              <a:buFont typeface="Arial" panose="020B0604020202020204" pitchFamily="34" charset="0"/>
              <a:buChar char="•"/>
            </a:pPr>
            <a:r>
              <a:rPr lang="en-US" sz="1200" dirty="0">
                <a:solidFill>
                  <a:srgbClr val="1C252C"/>
                </a:solidFill>
                <a:latin typeface="Aptos" panose="020B0004020202020204" pitchFamily="34" charset="0"/>
              </a:rPr>
              <a:t>Moving on to the categorical columns in our data, we first compared the region wise acceptance vs withdrawal of LCA Applications where noticed that there is no specific region with a lot of difference in the ratios</a:t>
            </a:r>
          </a:p>
        </p:txBody>
      </p:sp>
    </p:spTree>
    <p:extLst>
      <p:ext uri="{BB962C8B-B14F-4D97-AF65-F5344CB8AC3E}">
        <p14:creationId xmlns:p14="http://schemas.microsoft.com/office/powerpoint/2010/main" val="2830271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80D-2BC7-E53E-D1B8-437A29D17250}"/>
              </a:ext>
            </a:extLst>
          </p:cNvPr>
          <p:cNvSpPr txBox="1">
            <a:spLocks/>
          </p:cNvSpPr>
          <p:nvPr/>
        </p:nvSpPr>
        <p:spPr>
          <a:xfrm>
            <a:off x="838200" y="352416"/>
            <a:ext cx="105156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US" b="1">
                <a:latin typeface="Calibri" panose="020F0502020204030204" pitchFamily="34" charset="0"/>
                <a:ea typeface="Calibri" panose="020F0502020204030204" pitchFamily="34" charset="0"/>
                <a:cs typeface="Calibri" panose="020F0502020204030204" pitchFamily="34" charset="0"/>
              </a:rPr>
              <a:t>EDA FINDINGS</a:t>
            </a:r>
          </a:p>
        </p:txBody>
      </p:sp>
      <p:pic>
        <p:nvPicPr>
          <p:cNvPr id="4" name="Picture 4" descr="A screenshot of a table&#10;&#10;Description automatically generated">
            <a:extLst>
              <a:ext uri="{FF2B5EF4-FFF2-40B4-BE49-F238E27FC236}">
                <a16:creationId xmlns:a16="http://schemas.microsoft.com/office/drawing/2014/main" id="{997521A7-2DEF-CD0F-EA22-CC25DF8E27DD}"/>
              </a:ext>
            </a:extLst>
          </p:cNvPr>
          <p:cNvPicPr>
            <a:picLocks noChangeAspect="1"/>
          </p:cNvPicPr>
          <p:nvPr/>
        </p:nvPicPr>
        <p:blipFill>
          <a:blip r:embed="rId3"/>
          <a:stretch>
            <a:fillRect/>
          </a:stretch>
        </p:blipFill>
        <p:spPr>
          <a:xfrm>
            <a:off x="491067" y="1525906"/>
            <a:ext cx="11209866" cy="3679118"/>
          </a:xfrm>
          <a:prstGeom prst="rect">
            <a:avLst/>
          </a:prstGeom>
        </p:spPr>
      </p:pic>
      <p:sp>
        <p:nvSpPr>
          <p:cNvPr id="3" name="TextBox 2">
            <a:extLst>
              <a:ext uri="{FF2B5EF4-FFF2-40B4-BE49-F238E27FC236}">
                <a16:creationId xmlns:a16="http://schemas.microsoft.com/office/drawing/2014/main" id="{C6636C61-8B4A-61DF-76BE-E56B0A8B7141}"/>
              </a:ext>
            </a:extLst>
          </p:cNvPr>
          <p:cNvSpPr txBox="1"/>
          <p:nvPr/>
        </p:nvSpPr>
        <p:spPr>
          <a:xfrm>
            <a:off x="728133" y="5624049"/>
            <a:ext cx="10972800"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1C252C"/>
                </a:solidFill>
                <a:latin typeface="Aptos" panose="020B0004020202020204" pitchFamily="34" charset="0"/>
              </a:rPr>
              <a:t>California, Texas and New York are the highest filer for LCA and have a lower rejection score</a:t>
            </a:r>
          </a:p>
          <a:p>
            <a:pPr marL="171450" indent="-171450">
              <a:buFont typeface="Arial" panose="020B0604020202020204" pitchFamily="34" charset="0"/>
              <a:buChar char="•"/>
            </a:pPr>
            <a:r>
              <a:rPr lang="en-US" sz="1200" dirty="0">
                <a:solidFill>
                  <a:srgbClr val="1C252C"/>
                </a:solidFill>
                <a:latin typeface="Aptos" panose="020B0004020202020204" pitchFamily="34" charset="0"/>
              </a:rPr>
              <a:t>Montana, New Mexico and West Virginia have the highest rejection scores</a:t>
            </a:r>
          </a:p>
        </p:txBody>
      </p:sp>
    </p:spTree>
    <p:extLst>
      <p:ext uri="{BB962C8B-B14F-4D97-AF65-F5344CB8AC3E}">
        <p14:creationId xmlns:p14="http://schemas.microsoft.com/office/powerpoint/2010/main" val="273731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80D-2BC7-E53E-D1B8-437A29D17250}"/>
              </a:ext>
            </a:extLst>
          </p:cNvPr>
          <p:cNvSpPr txBox="1">
            <a:spLocks/>
          </p:cNvSpPr>
          <p:nvPr/>
        </p:nvSpPr>
        <p:spPr>
          <a:xfrm>
            <a:off x="838200" y="352416"/>
            <a:ext cx="105156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US" b="1">
                <a:latin typeface="Calibri" panose="020F0502020204030204" pitchFamily="34" charset="0"/>
                <a:ea typeface="Calibri" panose="020F0502020204030204" pitchFamily="34" charset="0"/>
                <a:cs typeface="Calibri" panose="020F0502020204030204" pitchFamily="34" charset="0"/>
              </a:rPr>
              <a:t>EDA FINDINGS</a:t>
            </a:r>
          </a:p>
        </p:txBody>
      </p:sp>
      <p:pic>
        <p:nvPicPr>
          <p:cNvPr id="3" name="Picture 3" descr="A screenshot of a computer&#10;&#10;Description automatically generated">
            <a:extLst>
              <a:ext uri="{FF2B5EF4-FFF2-40B4-BE49-F238E27FC236}">
                <a16:creationId xmlns:a16="http://schemas.microsoft.com/office/drawing/2014/main" id="{D9D5E74A-75BF-64DB-C326-93F9C109378A}"/>
              </a:ext>
            </a:extLst>
          </p:cNvPr>
          <p:cNvPicPr>
            <a:picLocks noChangeAspect="1"/>
          </p:cNvPicPr>
          <p:nvPr/>
        </p:nvPicPr>
        <p:blipFill>
          <a:blip r:embed="rId3"/>
          <a:stretch>
            <a:fillRect/>
          </a:stretch>
        </p:blipFill>
        <p:spPr>
          <a:xfrm>
            <a:off x="1697157" y="1044824"/>
            <a:ext cx="8797685" cy="4768352"/>
          </a:xfrm>
          <a:prstGeom prst="rect">
            <a:avLst/>
          </a:prstGeom>
        </p:spPr>
      </p:pic>
      <p:sp>
        <p:nvSpPr>
          <p:cNvPr id="4" name="TextBox 3">
            <a:extLst>
              <a:ext uri="{FF2B5EF4-FFF2-40B4-BE49-F238E27FC236}">
                <a16:creationId xmlns:a16="http://schemas.microsoft.com/office/drawing/2014/main" id="{B8A60CB2-03C8-11A5-BF2D-347632022C6D}"/>
              </a:ext>
            </a:extLst>
          </p:cNvPr>
          <p:cNvSpPr txBox="1"/>
          <p:nvPr/>
        </p:nvSpPr>
        <p:spPr>
          <a:xfrm>
            <a:off x="1465006" y="5975095"/>
            <a:ext cx="8937523"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1C252C"/>
                </a:solidFill>
                <a:latin typeface="Aptos" panose="020B0004020202020204" pitchFamily="34" charset="0"/>
              </a:rPr>
              <a:t>Companies with the least rejection ratios also have the highest filings but companies with highest rejection ratios don’t have the least filings</a:t>
            </a:r>
          </a:p>
          <a:p>
            <a:pPr marL="171450" indent="-171450">
              <a:buFont typeface="Arial" panose="020B0604020202020204" pitchFamily="34" charset="0"/>
              <a:buChar char="•"/>
            </a:pPr>
            <a:r>
              <a:rPr lang="en-US" sz="1200" dirty="0">
                <a:solidFill>
                  <a:srgbClr val="1C252C"/>
                </a:solidFill>
                <a:latin typeface="Aptos" panose="020B0004020202020204" pitchFamily="34" charset="0"/>
              </a:rPr>
              <a:t>Multiple companies have very low filings and their data might not help in the analysis</a:t>
            </a:r>
          </a:p>
        </p:txBody>
      </p:sp>
    </p:spTree>
    <p:extLst>
      <p:ext uri="{BB962C8B-B14F-4D97-AF65-F5344CB8AC3E}">
        <p14:creationId xmlns:p14="http://schemas.microsoft.com/office/powerpoint/2010/main" val="941435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80D-2BC7-E53E-D1B8-437A29D17250}"/>
              </a:ext>
            </a:extLst>
          </p:cNvPr>
          <p:cNvSpPr txBox="1">
            <a:spLocks/>
          </p:cNvSpPr>
          <p:nvPr/>
        </p:nvSpPr>
        <p:spPr>
          <a:xfrm>
            <a:off x="838200" y="480232"/>
            <a:ext cx="105156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US" b="1">
                <a:latin typeface="Calibri" panose="020F0502020204030204" pitchFamily="34" charset="0"/>
                <a:ea typeface="Calibri" panose="020F0502020204030204" pitchFamily="34" charset="0"/>
                <a:cs typeface="Calibri" panose="020F0502020204030204" pitchFamily="34" charset="0"/>
              </a:rPr>
              <a:t>EDA FINDINGS</a:t>
            </a:r>
          </a:p>
        </p:txBody>
      </p:sp>
      <p:graphicFrame>
        <p:nvGraphicFramePr>
          <p:cNvPr id="5" name="Table 5">
            <a:extLst>
              <a:ext uri="{FF2B5EF4-FFF2-40B4-BE49-F238E27FC236}">
                <a16:creationId xmlns:a16="http://schemas.microsoft.com/office/drawing/2014/main" id="{C77487CE-F841-5B5E-B3D8-556965BB6829}"/>
              </a:ext>
            </a:extLst>
          </p:cNvPr>
          <p:cNvGraphicFramePr>
            <a:graphicFrameLocks noGrp="1"/>
          </p:cNvGraphicFramePr>
          <p:nvPr>
            <p:extLst>
              <p:ext uri="{D42A27DB-BD31-4B8C-83A1-F6EECF244321}">
                <p14:modId xmlns:p14="http://schemas.microsoft.com/office/powerpoint/2010/main" val="2905804711"/>
              </p:ext>
            </p:extLst>
          </p:nvPr>
        </p:nvGraphicFramePr>
        <p:xfrm>
          <a:off x="889819" y="2007227"/>
          <a:ext cx="10412360" cy="2843545"/>
        </p:xfrm>
        <a:graphic>
          <a:graphicData uri="http://schemas.openxmlformats.org/drawingml/2006/table">
            <a:tbl>
              <a:tblPr firstRow="1" bandRow="1">
                <a:tableStyleId>{5C22544A-7EE6-4342-B048-85BDC9FD1C3A}</a:tableStyleId>
              </a:tblPr>
              <a:tblGrid>
                <a:gridCol w="1614014">
                  <a:extLst>
                    <a:ext uri="{9D8B030D-6E8A-4147-A177-3AD203B41FA5}">
                      <a16:colId xmlns:a16="http://schemas.microsoft.com/office/drawing/2014/main" val="71167309"/>
                    </a:ext>
                  </a:extLst>
                </a:gridCol>
                <a:gridCol w="3592166">
                  <a:extLst>
                    <a:ext uri="{9D8B030D-6E8A-4147-A177-3AD203B41FA5}">
                      <a16:colId xmlns:a16="http://schemas.microsoft.com/office/drawing/2014/main" val="3435951565"/>
                    </a:ext>
                  </a:extLst>
                </a:gridCol>
                <a:gridCol w="2603090">
                  <a:extLst>
                    <a:ext uri="{9D8B030D-6E8A-4147-A177-3AD203B41FA5}">
                      <a16:colId xmlns:a16="http://schemas.microsoft.com/office/drawing/2014/main" val="1652638930"/>
                    </a:ext>
                  </a:extLst>
                </a:gridCol>
                <a:gridCol w="2603090">
                  <a:extLst>
                    <a:ext uri="{9D8B030D-6E8A-4147-A177-3AD203B41FA5}">
                      <a16:colId xmlns:a16="http://schemas.microsoft.com/office/drawing/2014/main" val="3082910090"/>
                    </a:ext>
                  </a:extLst>
                </a:gridCol>
              </a:tblGrid>
              <a:tr h="456217">
                <a:tc>
                  <a:txBody>
                    <a:bodyPr/>
                    <a:lstStyle/>
                    <a:p>
                      <a:pPr algn="ctr"/>
                      <a:r>
                        <a:rPr lang="en-US" dirty="0"/>
                        <a:t>Industry</a:t>
                      </a:r>
                    </a:p>
                  </a:txBody>
                  <a:tcPr/>
                </a:tc>
                <a:tc>
                  <a:txBody>
                    <a:bodyPr/>
                    <a:lstStyle/>
                    <a:p>
                      <a:pPr algn="ctr"/>
                      <a:r>
                        <a:rPr lang="en-US" dirty="0"/>
                        <a:t>Industry Desc</a:t>
                      </a:r>
                    </a:p>
                  </a:txBody>
                  <a:tcPr/>
                </a:tc>
                <a:tc>
                  <a:txBody>
                    <a:bodyPr/>
                    <a:lstStyle/>
                    <a:p>
                      <a:pPr algn="ctr"/>
                      <a:r>
                        <a:rPr lang="en-US" dirty="0"/>
                        <a:t>Top Companies</a:t>
                      </a:r>
                    </a:p>
                  </a:txBody>
                  <a:tcPr/>
                </a:tc>
                <a:tc>
                  <a:txBody>
                    <a:bodyPr/>
                    <a:lstStyle/>
                    <a:p>
                      <a:pPr algn="ctr"/>
                      <a:r>
                        <a:rPr lang="en-US" dirty="0"/>
                        <a:t>No Of Applications</a:t>
                      </a:r>
                    </a:p>
                  </a:txBody>
                  <a:tcPr/>
                </a:tc>
                <a:extLst>
                  <a:ext uri="{0D108BD9-81ED-4DB2-BD59-A6C34878D82A}">
                    <a16:rowId xmlns:a16="http://schemas.microsoft.com/office/drawing/2014/main" val="613353189"/>
                  </a:ext>
                </a:extLst>
              </a:tr>
              <a:tr h="562460">
                <a:tc>
                  <a:txBody>
                    <a:bodyPr/>
                    <a:lstStyle/>
                    <a:p>
                      <a:pPr algn="ctr"/>
                      <a:r>
                        <a:rPr lang="en-US" sz="1400" kern="1200" dirty="0">
                          <a:solidFill>
                            <a:srgbClr val="1C252C"/>
                          </a:solidFill>
                          <a:latin typeface="Aptos" panose="020B0004020202020204" pitchFamily="34" charset="0"/>
                          <a:ea typeface="+mn-ea"/>
                          <a:cs typeface="+mn-cs"/>
                        </a:rPr>
                        <a:t>54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1C252C"/>
                          </a:solidFill>
                          <a:latin typeface="Aptos" panose="020B0004020202020204" pitchFamily="34" charset="0"/>
                          <a:ea typeface="+mn-ea"/>
                          <a:cs typeface="+mn-cs"/>
                        </a:rPr>
                        <a:t>Professional, Scientific and Technical Services</a:t>
                      </a:r>
                    </a:p>
                  </a:txBody>
                  <a:tcPr/>
                </a:tc>
                <a:tc>
                  <a:txBody>
                    <a:bodyPr/>
                    <a:lstStyle/>
                    <a:p>
                      <a:pPr algn="ctr"/>
                      <a:r>
                        <a:rPr lang="en-US" sz="1400" kern="1200" dirty="0">
                          <a:solidFill>
                            <a:srgbClr val="1C252C"/>
                          </a:solidFill>
                          <a:latin typeface="Aptos" panose="020B0004020202020204" pitchFamily="34" charset="0"/>
                          <a:ea typeface="+mn-ea"/>
                          <a:cs typeface="+mn-cs"/>
                        </a:rPr>
                        <a:t>Infosys, TCS, Deloitte</a:t>
                      </a:r>
                    </a:p>
                  </a:txBody>
                  <a:tcPr/>
                </a:tc>
                <a:tc>
                  <a:txBody>
                    <a:bodyPr/>
                    <a:lstStyle/>
                    <a:p>
                      <a:pPr algn="ctr"/>
                      <a:r>
                        <a:rPr lang="en-US" sz="1400" kern="1200" dirty="0">
                          <a:solidFill>
                            <a:srgbClr val="1C252C"/>
                          </a:solidFill>
                          <a:latin typeface="Aptos" panose="020B0004020202020204" pitchFamily="34" charset="0"/>
                          <a:ea typeface="+mn-ea"/>
                          <a:cs typeface="+mn-cs"/>
                        </a:rPr>
                        <a:t>761564</a:t>
                      </a:r>
                    </a:p>
                  </a:txBody>
                  <a:tcPr/>
                </a:tc>
                <a:extLst>
                  <a:ext uri="{0D108BD9-81ED-4DB2-BD59-A6C34878D82A}">
                    <a16:rowId xmlns:a16="http://schemas.microsoft.com/office/drawing/2014/main" val="469531322"/>
                  </a:ext>
                </a:extLst>
              </a:tr>
              <a:tr h="456217">
                <a:tc>
                  <a:txBody>
                    <a:bodyPr/>
                    <a:lstStyle/>
                    <a:p>
                      <a:pPr algn="ctr"/>
                      <a:r>
                        <a:rPr lang="en-US" sz="1400" kern="1200" dirty="0">
                          <a:solidFill>
                            <a:srgbClr val="1C252C"/>
                          </a:solidFill>
                          <a:latin typeface="Aptos" panose="020B0004020202020204" pitchFamily="34" charset="0"/>
                          <a:ea typeface="+mn-ea"/>
                          <a:cs typeface="+mn-cs"/>
                        </a:rPr>
                        <a:t>52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1C252C"/>
                          </a:solidFill>
                          <a:latin typeface="Aptos" panose="020B0004020202020204" pitchFamily="34" charset="0"/>
                          <a:ea typeface="+mn-ea"/>
                          <a:cs typeface="+mn-cs"/>
                        </a:rPr>
                        <a:t>Finance and Insurance</a:t>
                      </a:r>
                    </a:p>
                  </a:txBody>
                  <a:tcPr/>
                </a:tc>
                <a:tc>
                  <a:txBody>
                    <a:bodyPr/>
                    <a:lstStyle/>
                    <a:p>
                      <a:pPr algn="ctr"/>
                      <a:r>
                        <a:rPr lang="en-US" sz="1400" kern="1200" dirty="0">
                          <a:solidFill>
                            <a:srgbClr val="1C252C"/>
                          </a:solidFill>
                          <a:latin typeface="Aptos" panose="020B0004020202020204" pitchFamily="34" charset="0"/>
                          <a:ea typeface="+mn-ea"/>
                          <a:cs typeface="+mn-cs"/>
                        </a:rPr>
                        <a:t>Bank of America, Capital One</a:t>
                      </a:r>
                    </a:p>
                  </a:txBody>
                  <a:tcPr/>
                </a:tc>
                <a:tc>
                  <a:txBody>
                    <a:bodyPr/>
                    <a:lstStyle/>
                    <a:p>
                      <a:pPr algn="ctr"/>
                      <a:r>
                        <a:rPr lang="en-US" sz="1400" kern="1200" dirty="0">
                          <a:solidFill>
                            <a:srgbClr val="1C252C"/>
                          </a:solidFill>
                          <a:latin typeface="Aptos" panose="020B0004020202020204" pitchFamily="34" charset="0"/>
                          <a:ea typeface="+mn-ea"/>
                          <a:cs typeface="+mn-cs"/>
                        </a:rPr>
                        <a:t>67332</a:t>
                      </a:r>
                    </a:p>
                  </a:txBody>
                  <a:tcPr/>
                </a:tc>
                <a:extLst>
                  <a:ext uri="{0D108BD9-81ED-4DB2-BD59-A6C34878D82A}">
                    <a16:rowId xmlns:a16="http://schemas.microsoft.com/office/drawing/2014/main" val="277827508"/>
                  </a:ext>
                </a:extLst>
              </a:tr>
              <a:tr h="456217">
                <a:tc>
                  <a:txBody>
                    <a:bodyPr/>
                    <a:lstStyle/>
                    <a:p>
                      <a:pPr algn="ctr"/>
                      <a:r>
                        <a:rPr lang="en-US" sz="1400" kern="1200" dirty="0">
                          <a:solidFill>
                            <a:srgbClr val="1C252C"/>
                          </a:solidFill>
                          <a:latin typeface="Aptos" panose="020B0004020202020204" pitchFamily="34" charset="0"/>
                          <a:ea typeface="+mn-ea"/>
                          <a:cs typeface="+mn-cs"/>
                        </a:rPr>
                        <a:t>61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1C252C"/>
                          </a:solidFill>
                          <a:latin typeface="Aptos" panose="020B0004020202020204" pitchFamily="34" charset="0"/>
                          <a:ea typeface="+mn-ea"/>
                          <a:cs typeface="+mn-cs"/>
                        </a:rPr>
                        <a:t>Educational Services</a:t>
                      </a:r>
                    </a:p>
                  </a:txBody>
                  <a:tcPr/>
                </a:tc>
                <a:tc>
                  <a:txBody>
                    <a:bodyPr/>
                    <a:lstStyle/>
                    <a:p>
                      <a:pPr algn="ctr"/>
                      <a:r>
                        <a:rPr lang="en-US" sz="1400" kern="1200" dirty="0">
                          <a:solidFill>
                            <a:srgbClr val="1C252C"/>
                          </a:solidFill>
                          <a:latin typeface="Aptos" panose="020B0004020202020204" pitchFamily="34" charset="0"/>
                          <a:ea typeface="+mn-ea"/>
                          <a:cs typeface="+mn-cs"/>
                        </a:rPr>
                        <a:t>Stanford University, UT Austin</a:t>
                      </a:r>
                    </a:p>
                  </a:txBody>
                  <a:tcPr/>
                </a:tc>
                <a:tc>
                  <a:txBody>
                    <a:bodyPr/>
                    <a:lstStyle/>
                    <a:p>
                      <a:pPr algn="ctr"/>
                      <a:r>
                        <a:rPr lang="en-US" sz="1400" kern="1200" dirty="0">
                          <a:solidFill>
                            <a:srgbClr val="1C252C"/>
                          </a:solidFill>
                          <a:latin typeface="Aptos" panose="020B0004020202020204" pitchFamily="34" charset="0"/>
                          <a:ea typeface="+mn-ea"/>
                          <a:cs typeface="+mn-cs"/>
                        </a:rPr>
                        <a:t>65144</a:t>
                      </a:r>
                    </a:p>
                  </a:txBody>
                  <a:tcPr/>
                </a:tc>
                <a:extLst>
                  <a:ext uri="{0D108BD9-81ED-4DB2-BD59-A6C34878D82A}">
                    <a16:rowId xmlns:a16="http://schemas.microsoft.com/office/drawing/2014/main" val="2843528365"/>
                  </a:ext>
                </a:extLst>
              </a:tr>
              <a:tr h="456217">
                <a:tc>
                  <a:txBody>
                    <a:bodyPr/>
                    <a:lstStyle/>
                    <a:p>
                      <a:pPr algn="ctr"/>
                      <a:r>
                        <a:rPr lang="en-US" sz="1400" kern="1200" dirty="0">
                          <a:solidFill>
                            <a:srgbClr val="1C252C"/>
                          </a:solidFill>
                          <a:latin typeface="Aptos" panose="020B0004020202020204" pitchFamily="34" charset="0"/>
                          <a:ea typeface="+mn-ea"/>
                          <a:cs typeface="+mn-cs"/>
                        </a:rPr>
                        <a:t>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1C252C"/>
                          </a:solidFill>
                          <a:latin typeface="Aptos" panose="020B0004020202020204" pitchFamily="34" charset="0"/>
                          <a:ea typeface="+mn-ea"/>
                          <a:cs typeface="+mn-cs"/>
                        </a:rPr>
                        <a:t>Manufacturing</a:t>
                      </a:r>
                    </a:p>
                  </a:txBody>
                  <a:tcPr/>
                </a:tc>
                <a:tc>
                  <a:txBody>
                    <a:bodyPr/>
                    <a:lstStyle/>
                    <a:p>
                      <a:pPr algn="ctr"/>
                      <a:r>
                        <a:rPr lang="en-US" sz="1400" kern="1200" dirty="0">
                          <a:solidFill>
                            <a:srgbClr val="1C252C"/>
                          </a:solidFill>
                          <a:latin typeface="Aptos" panose="020B0004020202020204" pitchFamily="34" charset="0"/>
                          <a:ea typeface="+mn-ea"/>
                          <a:cs typeface="+mn-cs"/>
                        </a:rPr>
                        <a:t>Apple, Intel</a:t>
                      </a:r>
                    </a:p>
                  </a:txBody>
                  <a:tcPr/>
                </a:tc>
                <a:tc>
                  <a:txBody>
                    <a:bodyPr/>
                    <a:lstStyle/>
                    <a:p>
                      <a:pPr algn="ctr"/>
                      <a:r>
                        <a:rPr lang="en-US" sz="1400" kern="1200" dirty="0">
                          <a:solidFill>
                            <a:srgbClr val="1C252C"/>
                          </a:solidFill>
                          <a:latin typeface="Aptos" panose="020B0004020202020204" pitchFamily="34" charset="0"/>
                          <a:ea typeface="+mn-ea"/>
                          <a:cs typeface="+mn-cs"/>
                        </a:rPr>
                        <a:t>623924</a:t>
                      </a:r>
                    </a:p>
                  </a:txBody>
                  <a:tcPr/>
                </a:tc>
                <a:extLst>
                  <a:ext uri="{0D108BD9-81ED-4DB2-BD59-A6C34878D82A}">
                    <a16:rowId xmlns:a16="http://schemas.microsoft.com/office/drawing/2014/main" val="490933965"/>
                  </a:ext>
                </a:extLst>
              </a:tr>
              <a:tr h="456217">
                <a:tc>
                  <a:txBody>
                    <a:bodyPr/>
                    <a:lstStyle/>
                    <a:p>
                      <a:pPr algn="ctr"/>
                      <a:r>
                        <a:rPr lang="en-US" sz="1400" kern="1200" dirty="0">
                          <a:solidFill>
                            <a:srgbClr val="1C252C"/>
                          </a:solidFill>
                          <a:latin typeface="Aptos" panose="020B0004020202020204" pitchFamily="34" charset="0"/>
                          <a:ea typeface="+mn-ea"/>
                          <a:cs typeface="+mn-cs"/>
                        </a:rPr>
                        <a:t>Others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1C252C"/>
                          </a:solidFill>
                          <a:latin typeface="Aptos" panose="020B0004020202020204" pitchFamily="34" charset="0"/>
                          <a:ea typeface="+mn-ea"/>
                          <a:cs typeface="+mn-cs"/>
                        </a:rPr>
                        <a:t>Others (Healthcare, Supply chain)</a:t>
                      </a:r>
                    </a:p>
                  </a:txBody>
                  <a:tcPr/>
                </a:tc>
                <a:tc>
                  <a:txBody>
                    <a:bodyPr/>
                    <a:lstStyle/>
                    <a:p>
                      <a:pPr algn="ctr"/>
                      <a:r>
                        <a:rPr lang="en-US" sz="1400" kern="1200" dirty="0">
                          <a:solidFill>
                            <a:srgbClr val="1C252C"/>
                          </a:solidFill>
                          <a:latin typeface="Aptos" panose="020B0004020202020204" pitchFamily="34" charset="0"/>
                          <a:ea typeface="+mn-ea"/>
                          <a:cs typeface="+mn-cs"/>
                        </a:rPr>
                        <a:t>Walmart, UHS</a:t>
                      </a:r>
                    </a:p>
                  </a:txBody>
                  <a:tcPr/>
                </a:tc>
                <a:tc>
                  <a:txBody>
                    <a:bodyPr/>
                    <a:lstStyle/>
                    <a:p>
                      <a:pPr algn="ctr"/>
                      <a:r>
                        <a:rPr lang="en-US" sz="1400" kern="1200" dirty="0">
                          <a:solidFill>
                            <a:srgbClr val="1C252C"/>
                          </a:solidFill>
                          <a:latin typeface="Aptos" panose="020B0004020202020204" pitchFamily="34" charset="0"/>
                          <a:ea typeface="+mn-ea"/>
                          <a:cs typeface="+mn-cs"/>
                        </a:rPr>
                        <a:t>~100k</a:t>
                      </a:r>
                    </a:p>
                  </a:txBody>
                  <a:tcPr/>
                </a:tc>
                <a:extLst>
                  <a:ext uri="{0D108BD9-81ED-4DB2-BD59-A6C34878D82A}">
                    <a16:rowId xmlns:a16="http://schemas.microsoft.com/office/drawing/2014/main" val="4246303135"/>
                  </a:ext>
                </a:extLst>
              </a:tr>
            </a:tbl>
          </a:graphicData>
        </a:graphic>
      </p:graphicFrame>
      <p:sp>
        <p:nvSpPr>
          <p:cNvPr id="7" name="TextBox 6">
            <a:extLst>
              <a:ext uri="{FF2B5EF4-FFF2-40B4-BE49-F238E27FC236}">
                <a16:creationId xmlns:a16="http://schemas.microsoft.com/office/drawing/2014/main" id="{5DF5498B-D4B1-C1AE-B83E-4975B21445AC}"/>
              </a:ext>
            </a:extLst>
          </p:cNvPr>
          <p:cNvSpPr txBox="1"/>
          <p:nvPr/>
        </p:nvSpPr>
        <p:spPr>
          <a:xfrm>
            <a:off x="1627238" y="5493314"/>
            <a:ext cx="893752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1C252C"/>
                </a:solidFill>
                <a:latin typeface="Aptos" panose="020B0004020202020204" pitchFamily="34" charset="0"/>
              </a:rPr>
              <a:t>Analyzing the Industry trends in the data, it is safe to say that Technical Services have a lot of applications and most of </a:t>
            </a:r>
            <a:r>
              <a:rPr lang="en-US" sz="1200" dirty="0" err="1">
                <a:solidFill>
                  <a:srgbClr val="1C252C"/>
                </a:solidFill>
                <a:latin typeface="Aptos" panose="020B0004020202020204" pitchFamily="34" charset="0"/>
              </a:rPr>
              <a:t>theor</a:t>
            </a:r>
            <a:r>
              <a:rPr lang="en-US" sz="1200" dirty="0">
                <a:solidFill>
                  <a:srgbClr val="1C252C"/>
                </a:solidFill>
                <a:latin typeface="Aptos" panose="020B0004020202020204" pitchFamily="34" charset="0"/>
              </a:rPr>
              <a:t> applications don’t get rejected either</a:t>
            </a:r>
          </a:p>
        </p:txBody>
      </p:sp>
    </p:spTree>
    <p:extLst>
      <p:ext uri="{BB962C8B-B14F-4D97-AF65-F5344CB8AC3E}">
        <p14:creationId xmlns:p14="http://schemas.microsoft.com/office/powerpoint/2010/main" val="4004012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F880D-2BC7-E53E-D1B8-437A29D17250}"/>
              </a:ext>
            </a:extLst>
          </p:cNvPr>
          <p:cNvSpPr txBox="1">
            <a:spLocks/>
          </p:cNvSpPr>
          <p:nvPr/>
        </p:nvSpPr>
        <p:spPr>
          <a:xfrm>
            <a:off x="838200" y="352416"/>
            <a:ext cx="105156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US" b="1">
                <a:latin typeface="Calibri" panose="020F0502020204030204" pitchFamily="34" charset="0"/>
                <a:ea typeface="Calibri" panose="020F0502020204030204" pitchFamily="34" charset="0"/>
                <a:cs typeface="Calibri" panose="020F0502020204030204" pitchFamily="34" charset="0"/>
              </a:rPr>
              <a:t>EDA FINDINGS</a:t>
            </a:r>
          </a:p>
        </p:txBody>
      </p:sp>
      <p:pic>
        <p:nvPicPr>
          <p:cNvPr id="11" name="Picture 11" descr="A screenshot of a graph&#10;&#10;Description automatically generated">
            <a:extLst>
              <a:ext uri="{FF2B5EF4-FFF2-40B4-BE49-F238E27FC236}">
                <a16:creationId xmlns:a16="http://schemas.microsoft.com/office/drawing/2014/main" id="{5D1C655A-90AD-3AED-9611-677930ADB1C0}"/>
              </a:ext>
            </a:extLst>
          </p:cNvPr>
          <p:cNvPicPr>
            <a:picLocks noChangeAspect="1"/>
          </p:cNvPicPr>
          <p:nvPr/>
        </p:nvPicPr>
        <p:blipFill>
          <a:blip r:embed="rId3"/>
          <a:stretch>
            <a:fillRect/>
          </a:stretch>
        </p:blipFill>
        <p:spPr>
          <a:xfrm>
            <a:off x="6096000" y="1609418"/>
            <a:ext cx="5907616" cy="4836646"/>
          </a:xfrm>
          <a:prstGeom prst="rect">
            <a:avLst/>
          </a:prstGeom>
        </p:spPr>
      </p:pic>
      <p:graphicFrame>
        <p:nvGraphicFramePr>
          <p:cNvPr id="7" name="Table 6">
            <a:extLst>
              <a:ext uri="{FF2B5EF4-FFF2-40B4-BE49-F238E27FC236}">
                <a16:creationId xmlns:a16="http://schemas.microsoft.com/office/drawing/2014/main" id="{2D258654-C50E-184F-DBD7-54D87925C7D2}"/>
              </a:ext>
            </a:extLst>
          </p:cNvPr>
          <p:cNvGraphicFramePr>
            <a:graphicFrameLocks noGrp="1"/>
          </p:cNvGraphicFramePr>
          <p:nvPr>
            <p:extLst>
              <p:ext uri="{D42A27DB-BD31-4B8C-83A1-F6EECF244321}">
                <p14:modId xmlns:p14="http://schemas.microsoft.com/office/powerpoint/2010/main" val="2944774226"/>
              </p:ext>
            </p:extLst>
          </p:nvPr>
        </p:nvGraphicFramePr>
        <p:xfrm>
          <a:off x="1575393" y="1337130"/>
          <a:ext cx="2819400" cy="544576"/>
        </p:xfrm>
        <a:graphic>
          <a:graphicData uri="http://schemas.openxmlformats.org/drawingml/2006/table">
            <a:tbl>
              <a:tblPr firstRow="1" bandRow="1">
                <a:tableStyleId>{18603FDC-E32A-4AB5-989C-0864C3EAD2B8}</a:tableStyleId>
              </a:tblPr>
              <a:tblGrid>
                <a:gridCol w="2117739">
                  <a:extLst>
                    <a:ext uri="{9D8B030D-6E8A-4147-A177-3AD203B41FA5}">
                      <a16:colId xmlns:a16="http://schemas.microsoft.com/office/drawing/2014/main" val="1895775352"/>
                    </a:ext>
                  </a:extLst>
                </a:gridCol>
                <a:gridCol w="701661">
                  <a:extLst>
                    <a:ext uri="{9D8B030D-6E8A-4147-A177-3AD203B41FA5}">
                      <a16:colId xmlns:a16="http://schemas.microsoft.com/office/drawing/2014/main" val="3874819487"/>
                    </a:ext>
                  </a:extLst>
                </a:gridCol>
              </a:tblGrid>
              <a:tr h="272288">
                <a:tc>
                  <a:txBody>
                    <a:bodyPr/>
                    <a:lstStyle/>
                    <a:p>
                      <a:pPr marL="0" algn="ctr" rtl="0" eaLnBrk="1" latinLnBrk="0" hangingPunct="1">
                        <a:spcBef>
                          <a:spcPts val="0"/>
                        </a:spcBef>
                        <a:spcAft>
                          <a:spcPts val="0"/>
                        </a:spcAft>
                      </a:pPr>
                      <a:r>
                        <a:rPr lang="en-US" sz="1200" kern="1200" dirty="0">
                          <a:solidFill>
                            <a:srgbClr val="1C252C"/>
                          </a:solidFill>
                          <a:effectLst/>
                        </a:rPr>
                        <a:t>Avg days to approval</a:t>
                      </a:r>
                      <a:endParaRPr lang="en-US" dirty="0">
                        <a:solidFill>
                          <a:srgbClr val="1C252C"/>
                        </a:solidFill>
                        <a:effectLst/>
                      </a:endParaRPr>
                    </a:p>
                  </a:txBody>
                  <a:tcPr marL="0" marR="0" marT="0" marB="0" anchor="ctr"/>
                </a:tc>
                <a:tc>
                  <a:txBody>
                    <a:bodyPr/>
                    <a:lstStyle/>
                    <a:p>
                      <a:pPr marL="0" algn="ctr" rtl="0" eaLnBrk="1" latinLnBrk="0" hangingPunct="1">
                        <a:spcBef>
                          <a:spcPts val="0"/>
                        </a:spcBef>
                        <a:spcAft>
                          <a:spcPts val="0"/>
                        </a:spcAft>
                      </a:pPr>
                      <a:r>
                        <a:rPr lang="en-US" sz="1200" kern="1200" dirty="0">
                          <a:solidFill>
                            <a:srgbClr val="1C252C"/>
                          </a:solidFill>
                          <a:effectLst/>
                        </a:rPr>
                        <a:t>32</a:t>
                      </a:r>
                      <a:endParaRPr lang="en-US" dirty="0">
                        <a:solidFill>
                          <a:srgbClr val="1C252C"/>
                        </a:solidFill>
                        <a:effectLst/>
                      </a:endParaRPr>
                    </a:p>
                  </a:txBody>
                  <a:tcPr marL="0" marR="0" marT="0" marB="0" anchor="ctr"/>
                </a:tc>
                <a:extLst>
                  <a:ext uri="{0D108BD9-81ED-4DB2-BD59-A6C34878D82A}">
                    <a16:rowId xmlns:a16="http://schemas.microsoft.com/office/drawing/2014/main" val="3520158697"/>
                  </a:ext>
                </a:extLst>
              </a:tr>
              <a:tr h="272288">
                <a:tc>
                  <a:txBody>
                    <a:bodyPr/>
                    <a:lstStyle/>
                    <a:p>
                      <a:pPr marL="0" algn="ctr" rtl="0" eaLnBrk="1" latinLnBrk="0" hangingPunct="1">
                        <a:spcBef>
                          <a:spcPts val="0"/>
                        </a:spcBef>
                        <a:spcAft>
                          <a:spcPts val="0"/>
                        </a:spcAft>
                      </a:pPr>
                      <a:r>
                        <a:rPr lang="en-US" sz="1200" b="1" kern="1200" dirty="0">
                          <a:solidFill>
                            <a:srgbClr val="1C252C"/>
                          </a:solidFill>
                          <a:effectLst/>
                        </a:rPr>
                        <a:t>Avg days to denial</a:t>
                      </a:r>
                      <a:endParaRPr lang="en-US" b="1" dirty="0">
                        <a:solidFill>
                          <a:srgbClr val="1C252C"/>
                        </a:solidFill>
                        <a:effectLst/>
                      </a:endParaRPr>
                    </a:p>
                  </a:txBody>
                  <a:tcPr marL="0" marR="0" marT="0" marB="0" anchor="ctr"/>
                </a:tc>
                <a:tc>
                  <a:txBody>
                    <a:bodyPr/>
                    <a:lstStyle/>
                    <a:p>
                      <a:pPr marL="0" algn="ctr" rtl="0" eaLnBrk="1" latinLnBrk="0" hangingPunct="1">
                        <a:spcBef>
                          <a:spcPts val="0"/>
                        </a:spcBef>
                        <a:spcAft>
                          <a:spcPts val="0"/>
                        </a:spcAft>
                      </a:pPr>
                      <a:r>
                        <a:rPr lang="en-US" sz="1200" b="1" kern="1200" dirty="0">
                          <a:solidFill>
                            <a:srgbClr val="1C252C"/>
                          </a:solidFill>
                          <a:effectLst/>
                        </a:rPr>
                        <a:t>83</a:t>
                      </a:r>
                      <a:endParaRPr lang="en-US" b="1" dirty="0">
                        <a:solidFill>
                          <a:srgbClr val="1C252C"/>
                        </a:solidFill>
                        <a:effectLst/>
                      </a:endParaRPr>
                    </a:p>
                  </a:txBody>
                  <a:tcPr marL="0" marR="0" marT="0" marB="0" anchor="ctr"/>
                </a:tc>
                <a:extLst>
                  <a:ext uri="{0D108BD9-81ED-4DB2-BD59-A6C34878D82A}">
                    <a16:rowId xmlns:a16="http://schemas.microsoft.com/office/drawing/2014/main" val="996470953"/>
                  </a:ext>
                </a:extLst>
              </a:tr>
            </a:tbl>
          </a:graphicData>
        </a:graphic>
      </p:graphicFrame>
      <p:pic>
        <p:nvPicPr>
          <p:cNvPr id="8" name="Picture 8" descr="A graph with a line&#10;&#10;Description automatically generated">
            <a:extLst>
              <a:ext uri="{FF2B5EF4-FFF2-40B4-BE49-F238E27FC236}">
                <a16:creationId xmlns:a16="http://schemas.microsoft.com/office/drawing/2014/main" id="{C55D2C65-C3E8-67AF-2E6C-BE0368C8DA09}"/>
              </a:ext>
            </a:extLst>
          </p:cNvPr>
          <p:cNvPicPr>
            <a:picLocks noChangeAspect="1"/>
          </p:cNvPicPr>
          <p:nvPr/>
        </p:nvPicPr>
        <p:blipFill>
          <a:blip r:embed="rId4"/>
          <a:stretch>
            <a:fillRect/>
          </a:stretch>
        </p:blipFill>
        <p:spPr>
          <a:xfrm>
            <a:off x="671577" y="2223645"/>
            <a:ext cx="4711700" cy="3629295"/>
          </a:xfrm>
          <a:prstGeom prst="rect">
            <a:avLst/>
          </a:prstGeom>
        </p:spPr>
      </p:pic>
    </p:spTree>
    <p:extLst>
      <p:ext uri="{BB962C8B-B14F-4D97-AF65-F5344CB8AC3E}">
        <p14:creationId xmlns:p14="http://schemas.microsoft.com/office/powerpoint/2010/main" val="3584244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A9E213-A619-13DF-987A-42E632AFFBA3}"/>
              </a:ext>
            </a:extLst>
          </p:cNvPr>
          <p:cNvSpPr/>
          <p:nvPr/>
        </p:nvSpPr>
        <p:spPr>
          <a:xfrm>
            <a:off x="5676900" y="4148529"/>
            <a:ext cx="5686425" cy="8088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1">
            <a:extLst>
              <a:ext uri="{FF2B5EF4-FFF2-40B4-BE49-F238E27FC236}">
                <a16:creationId xmlns:a16="http://schemas.microsoft.com/office/drawing/2014/main" id="{154AFEBB-27C9-2A48-9B7C-DF4FA8D083D2}"/>
              </a:ext>
            </a:extLst>
          </p:cNvPr>
          <p:cNvSpPr>
            <a:spLocks noGrp="1"/>
          </p:cNvSpPr>
          <p:nvPr>
            <p:ph type="body" sz="quarter" idx="10"/>
          </p:nvPr>
        </p:nvSpPr>
        <p:spPr/>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C05900"/>
                </a:solidFill>
                <a:effectLst/>
                <a:uLnTx/>
                <a:uFillTx/>
                <a:latin typeface="Calibri"/>
              </a:rPr>
              <a:t>Problem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Data Snapshot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a:solidFill>
                  <a:srgbClr val="BE5700"/>
                </a:solidFill>
                <a:latin typeface="Calibri"/>
              </a:rPr>
              <a:t>Approach to Solution</a:t>
            </a: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Data Exploration –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Calibri"/>
              </a:rPr>
              <a:t>Predictive Modeling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Result Interpretation</a:t>
            </a:r>
          </a:p>
        </p:txBody>
      </p:sp>
      <p:sp>
        <p:nvSpPr>
          <p:cNvPr id="3" name="Title 2">
            <a:extLst>
              <a:ext uri="{FF2B5EF4-FFF2-40B4-BE49-F238E27FC236}">
                <a16:creationId xmlns:a16="http://schemas.microsoft.com/office/drawing/2014/main" id="{3A3A7055-74FD-45CC-12C4-8CF5C20D7264}"/>
              </a:ext>
            </a:extLst>
          </p:cNvPr>
          <p:cNvSpPr>
            <a:spLocks noGrp="1"/>
          </p:cNvSpPr>
          <p:nvPr>
            <p:ph type="title"/>
          </p:nvPr>
        </p:nvSpPr>
        <p:spPr>
          <a:xfrm>
            <a:off x="819429" y="1734908"/>
            <a:ext cx="3029814" cy="3388183"/>
          </a:xfrm>
        </p:spPr>
        <p:txBody>
          <a:bodyPr anchor="ctr"/>
          <a:lstStyle/>
          <a:p>
            <a:pPr algn="ctr"/>
            <a:r>
              <a:rPr lang="en-IN"/>
              <a:t>AGENDA</a:t>
            </a:r>
          </a:p>
        </p:txBody>
      </p:sp>
    </p:spTree>
    <p:extLst>
      <p:ext uri="{BB962C8B-B14F-4D97-AF65-F5344CB8AC3E}">
        <p14:creationId xmlns:p14="http://schemas.microsoft.com/office/powerpoint/2010/main" val="415515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E7F8-17C1-FDE8-1672-45D0C088DCDE}"/>
              </a:ext>
            </a:extLst>
          </p:cNvPr>
          <p:cNvSpPr txBox="1">
            <a:spLocks/>
          </p:cNvSpPr>
          <p:nvPr/>
        </p:nvSpPr>
        <p:spPr>
          <a:xfrm>
            <a:off x="838200" y="352416"/>
            <a:ext cx="105156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US" b="1">
                <a:latin typeface="Calibri" panose="020F0502020204030204" pitchFamily="34" charset="0"/>
                <a:ea typeface="Calibri" panose="020F0502020204030204" pitchFamily="34" charset="0"/>
                <a:cs typeface="Calibri" panose="020F0502020204030204" pitchFamily="34" charset="0"/>
              </a:rPr>
              <a:t>Comparison of models trained</a:t>
            </a:r>
          </a:p>
        </p:txBody>
      </p:sp>
      <p:sp>
        <p:nvSpPr>
          <p:cNvPr id="3" name="TextBox 2">
            <a:extLst>
              <a:ext uri="{FF2B5EF4-FFF2-40B4-BE49-F238E27FC236}">
                <a16:creationId xmlns:a16="http://schemas.microsoft.com/office/drawing/2014/main" id="{56FDA7F9-A896-51E2-314B-F7DF556F0483}"/>
              </a:ext>
            </a:extLst>
          </p:cNvPr>
          <p:cNvSpPr txBox="1"/>
          <p:nvPr/>
        </p:nvSpPr>
        <p:spPr>
          <a:xfrm>
            <a:off x="838200" y="1249960"/>
            <a:ext cx="10515600" cy="461665"/>
          </a:xfrm>
          <a:prstGeom prst="rect">
            <a:avLst/>
          </a:prstGeom>
          <a:noFill/>
        </p:spPr>
        <p:txBody>
          <a:bodyPr wrap="square" rtlCol="0">
            <a:spAutoFit/>
          </a:bodyPr>
          <a:lstStyle/>
          <a:p>
            <a:pPr marL="285750" indent="-285750">
              <a:buFont typeface="Arial" panose="020B0604020202020204" pitchFamily="34" charset="0"/>
              <a:buChar char="•"/>
            </a:pPr>
            <a:r>
              <a:rPr lang="en-US" sz="120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Models used were Logistic Regression, Random Forests, Boosting, and Neural Networks</a:t>
            </a:r>
          </a:p>
          <a:p>
            <a:pPr marL="285750" indent="-285750">
              <a:buFont typeface="Arial" panose="020B0604020202020204" pitchFamily="34" charset="0"/>
              <a:buChar char="•"/>
            </a:pPr>
            <a:r>
              <a:rPr lang="en-US" sz="120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Price Per Application comes to ~$7,500 as part of application and legal fees. This will be used to compare absolute financial impact across models.</a:t>
            </a:r>
          </a:p>
        </p:txBody>
      </p:sp>
      <p:sp>
        <p:nvSpPr>
          <p:cNvPr id="5" name="TextBox 4">
            <a:extLst>
              <a:ext uri="{FF2B5EF4-FFF2-40B4-BE49-F238E27FC236}">
                <a16:creationId xmlns:a16="http://schemas.microsoft.com/office/drawing/2014/main" id="{3B25E124-0469-B55E-79CB-8A0660E6BBBD}"/>
              </a:ext>
            </a:extLst>
          </p:cNvPr>
          <p:cNvSpPr txBox="1"/>
          <p:nvPr/>
        </p:nvSpPr>
        <p:spPr>
          <a:xfrm>
            <a:off x="1428750" y="6505584"/>
            <a:ext cx="10763250" cy="246221"/>
          </a:xfrm>
          <a:prstGeom prst="rect">
            <a:avLst/>
          </a:prstGeom>
          <a:noFill/>
        </p:spPr>
        <p:txBody>
          <a:bodyPr wrap="square">
            <a:spAutoFit/>
          </a:bodyPr>
          <a:lstStyle/>
          <a:p>
            <a:pPr algn="r"/>
            <a:r>
              <a:rPr lang="en-US" sz="1000" b="0" i="1">
                <a:solidFill>
                  <a:schemeClr val="bg2">
                    <a:lumMod val="10000"/>
                  </a:schemeClr>
                </a:solidFill>
                <a:effectLst/>
                <a:latin typeface="Calibri" panose="020F0502020204030204" pitchFamily="34" charset="0"/>
                <a:ea typeface="Calibri" panose="020F0502020204030204" pitchFamily="34" charset="0"/>
                <a:cs typeface="Calibri" panose="020F0502020204030204" pitchFamily="34" charset="0"/>
              </a:rPr>
              <a:t>The idea behind ensemble modeling is to leverage the diversity and collective wisdom of multiple models to improve overall performance, reduce overfitting, and handle complex patterns in the data.</a:t>
            </a:r>
            <a:endParaRPr lang="en-US" sz="1000" i="1">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Table 8">
            <a:extLst>
              <a:ext uri="{FF2B5EF4-FFF2-40B4-BE49-F238E27FC236}">
                <a16:creationId xmlns:a16="http://schemas.microsoft.com/office/drawing/2014/main" id="{5B358177-1F47-C495-AF78-179DA548B12D}"/>
              </a:ext>
            </a:extLst>
          </p:cNvPr>
          <p:cNvGraphicFramePr>
            <a:graphicFrameLocks noGrp="1"/>
          </p:cNvGraphicFramePr>
          <p:nvPr>
            <p:extLst>
              <p:ext uri="{D42A27DB-BD31-4B8C-83A1-F6EECF244321}">
                <p14:modId xmlns:p14="http://schemas.microsoft.com/office/powerpoint/2010/main" val="1685796157"/>
              </p:ext>
            </p:extLst>
          </p:nvPr>
        </p:nvGraphicFramePr>
        <p:xfrm>
          <a:off x="704645" y="1982838"/>
          <a:ext cx="10649154" cy="4463586"/>
        </p:xfrm>
        <a:graphic>
          <a:graphicData uri="http://schemas.openxmlformats.org/drawingml/2006/table">
            <a:tbl>
              <a:tblPr firstRow="1" bandRow="1">
                <a:tableStyleId>{5C22544A-7EE6-4342-B048-85BDC9FD1C3A}</a:tableStyleId>
              </a:tblPr>
              <a:tblGrid>
                <a:gridCol w="2011578">
                  <a:extLst>
                    <a:ext uri="{9D8B030D-6E8A-4147-A177-3AD203B41FA5}">
                      <a16:colId xmlns:a16="http://schemas.microsoft.com/office/drawing/2014/main" val="3027657377"/>
                    </a:ext>
                  </a:extLst>
                </a:gridCol>
                <a:gridCol w="2159394">
                  <a:extLst>
                    <a:ext uri="{9D8B030D-6E8A-4147-A177-3AD203B41FA5}">
                      <a16:colId xmlns:a16="http://schemas.microsoft.com/office/drawing/2014/main" val="2858679460"/>
                    </a:ext>
                  </a:extLst>
                </a:gridCol>
                <a:gridCol w="2159394">
                  <a:extLst>
                    <a:ext uri="{9D8B030D-6E8A-4147-A177-3AD203B41FA5}">
                      <a16:colId xmlns:a16="http://schemas.microsoft.com/office/drawing/2014/main" val="3293141938"/>
                    </a:ext>
                  </a:extLst>
                </a:gridCol>
                <a:gridCol w="2159394">
                  <a:extLst>
                    <a:ext uri="{9D8B030D-6E8A-4147-A177-3AD203B41FA5}">
                      <a16:colId xmlns:a16="http://schemas.microsoft.com/office/drawing/2014/main" val="1094737985"/>
                    </a:ext>
                  </a:extLst>
                </a:gridCol>
                <a:gridCol w="2159394">
                  <a:extLst>
                    <a:ext uri="{9D8B030D-6E8A-4147-A177-3AD203B41FA5}">
                      <a16:colId xmlns:a16="http://schemas.microsoft.com/office/drawing/2014/main" val="4000151713"/>
                    </a:ext>
                  </a:extLst>
                </a:gridCol>
              </a:tblGrid>
              <a:tr h="498871">
                <a:tc>
                  <a:txBody>
                    <a:bodyPr/>
                    <a:lstStyle/>
                    <a:p>
                      <a:pPr algn="ctr"/>
                      <a:r>
                        <a:rPr lang="en-US" sz="1400">
                          <a:latin typeface="Calibri"/>
                          <a:ea typeface="Calibri" panose="020F0502020204030204" pitchFamily="34" charset="0"/>
                          <a:cs typeface="Calibri"/>
                        </a:rPr>
                        <a:t>MODEL</a:t>
                      </a:r>
                    </a:p>
                  </a:txBody>
                  <a:tcPr anchor="ctr"/>
                </a:tc>
                <a:tc>
                  <a:txBody>
                    <a:bodyPr/>
                    <a:lstStyle/>
                    <a:p>
                      <a:pPr algn="ctr"/>
                      <a:r>
                        <a:rPr lang="en-US" sz="1400">
                          <a:latin typeface="Calibri"/>
                          <a:ea typeface="Calibri" panose="020F0502020204030204" pitchFamily="34" charset="0"/>
                          <a:cs typeface="Calibri"/>
                        </a:rPr>
                        <a:t>LOGISTIC REGRESSION</a:t>
                      </a:r>
                    </a:p>
                  </a:txBody>
                  <a:tcPr anchor="ctr"/>
                </a:tc>
                <a:tc>
                  <a:txBody>
                    <a:bodyPr/>
                    <a:lstStyle/>
                    <a:p>
                      <a:pPr algn="ctr"/>
                      <a:r>
                        <a:rPr lang="en-US" sz="1400">
                          <a:latin typeface="Calibri"/>
                          <a:ea typeface="Calibri" panose="020F0502020204030204" pitchFamily="34" charset="0"/>
                          <a:cs typeface="Calibri"/>
                        </a:rPr>
                        <a:t>RANDOM FOREST</a:t>
                      </a:r>
                    </a:p>
                  </a:txBody>
                  <a:tcPr anchor="ctr"/>
                </a:tc>
                <a:tc>
                  <a:txBody>
                    <a:bodyPr/>
                    <a:lstStyle/>
                    <a:p>
                      <a:pPr algn="ctr"/>
                      <a:r>
                        <a:rPr lang="en-US" sz="1400">
                          <a:latin typeface="Calibri"/>
                          <a:ea typeface="Calibri" panose="020F0502020204030204" pitchFamily="34" charset="0"/>
                          <a:cs typeface="Calibri"/>
                        </a:rPr>
                        <a:t>BOOSTING</a:t>
                      </a:r>
                    </a:p>
                  </a:txBody>
                  <a:tcPr anchor="ctr"/>
                </a:tc>
                <a:tc>
                  <a:txBody>
                    <a:bodyPr/>
                    <a:lstStyle/>
                    <a:p>
                      <a:pPr algn="ctr"/>
                      <a:r>
                        <a:rPr lang="en-US" sz="1400">
                          <a:latin typeface="Calibri"/>
                          <a:ea typeface="Calibri" panose="020F0502020204030204" pitchFamily="34" charset="0"/>
                          <a:cs typeface="Calibri"/>
                        </a:rPr>
                        <a:t>NN</a:t>
                      </a:r>
                    </a:p>
                  </a:txBody>
                  <a:tcPr anchor="ctr"/>
                </a:tc>
                <a:extLst>
                  <a:ext uri="{0D108BD9-81ED-4DB2-BD59-A6C34878D82A}">
                    <a16:rowId xmlns:a16="http://schemas.microsoft.com/office/drawing/2014/main" val="1547672712"/>
                  </a:ext>
                </a:extLst>
              </a:tr>
              <a:tr h="682665">
                <a:tc>
                  <a:txBody>
                    <a:bodyPr/>
                    <a:lstStyle/>
                    <a:p>
                      <a:pPr lvl="0" algn="r">
                        <a:buNone/>
                      </a:pPr>
                      <a:r>
                        <a:rPr lang="en-US" sz="1400" b="1">
                          <a:solidFill>
                            <a:schemeClr val="bg2">
                              <a:lumMod val="10000"/>
                            </a:schemeClr>
                          </a:solidFill>
                          <a:latin typeface="Calibri"/>
                          <a:ea typeface="Calibri" panose="020F0502020204030204" pitchFamily="34" charset="0"/>
                          <a:cs typeface="Calibri"/>
                        </a:rPr>
                        <a:t>Hyperparameters for least RMSE</a:t>
                      </a:r>
                    </a:p>
                  </a:txBody>
                  <a:tcPr anchor="ctr"/>
                </a:tc>
                <a:tc>
                  <a:txBody>
                    <a:bodyPr/>
                    <a:lstStyle/>
                    <a:p>
                      <a:pPr marL="171450" lvl="0" indent="-1714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C – 0.1</a:t>
                      </a:r>
                    </a:p>
                    <a:p>
                      <a:pPr marL="171450" lvl="0" indent="-1714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Penalty – L1</a:t>
                      </a:r>
                    </a:p>
                    <a:p>
                      <a:pPr marL="171450" lvl="0" indent="-1714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Solver - </a:t>
                      </a:r>
                      <a:r>
                        <a:rPr lang="en-US" sz="1200" err="1">
                          <a:solidFill>
                            <a:schemeClr val="bg2">
                              <a:lumMod val="10000"/>
                            </a:schemeClr>
                          </a:solidFill>
                          <a:latin typeface="Calibri"/>
                          <a:ea typeface="Calibri" panose="020F0502020204030204" pitchFamily="34" charset="0"/>
                          <a:cs typeface="Calibri"/>
                        </a:rPr>
                        <a:t>liblinear</a:t>
                      </a:r>
                      <a:endParaRPr lang="en-US" sz="1200">
                        <a:solidFill>
                          <a:schemeClr val="bg2">
                            <a:lumMod val="10000"/>
                          </a:schemeClr>
                        </a:solidFill>
                        <a:latin typeface="Calibri"/>
                        <a:ea typeface="Calibri" panose="020F0502020204030204" pitchFamily="34" charset="0"/>
                        <a:cs typeface="Calibri"/>
                      </a:endParaRPr>
                    </a:p>
                  </a:txBody>
                  <a:tcPr anchor="ctr"/>
                </a:tc>
                <a:tc>
                  <a:txBody>
                    <a:bodyPr/>
                    <a:lstStyle/>
                    <a:p>
                      <a:pPr marL="171450" lvl="0" indent="-171450">
                        <a:buClrTx/>
                        <a:buFont typeface="Arial,Sans-Serif" panose="020B0604020202020204" pitchFamily="34" charset="0"/>
                        <a:buChar char="•"/>
                      </a:pPr>
                      <a:r>
                        <a:rPr lang="en-US" sz="1200" b="0" i="0" u="none" strike="noStrike" noProof="0">
                          <a:solidFill>
                            <a:schemeClr val="bg2">
                              <a:lumMod val="10000"/>
                            </a:schemeClr>
                          </a:solidFill>
                          <a:latin typeface="Calibri"/>
                        </a:rPr>
                        <a:t>Number of trees - 150</a:t>
                      </a:r>
                      <a:endParaRPr lang="en-US" sz="1200" b="0" i="0" u="none" strike="noStrike" noProof="0">
                        <a:solidFill>
                          <a:srgbClr val="181711"/>
                        </a:solidFill>
                        <a:latin typeface="Calibri"/>
                      </a:endParaRPr>
                    </a:p>
                    <a:p>
                      <a:pPr marL="171450" lvl="0" indent="-171450">
                        <a:buClrTx/>
                        <a:buFont typeface="Arial,Sans-Serif" panose="020B0604020202020204" pitchFamily="34" charset="0"/>
                        <a:buChar char="•"/>
                      </a:pPr>
                      <a:r>
                        <a:rPr lang="en-US" sz="1200" b="0" i="0" u="none" strike="noStrike" noProof="0">
                          <a:solidFill>
                            <a:schemeClr val="bg2">
                              <a:lumMod val="10000"/>
                            </a:schemeClr>
                          </a:solidFill>
                          <a:latin typeface="Calibri"/>
                        </a:rPr>
                        <a:t>Depth of each tree -None</a:t>
                      </a:r>
                      <a:endParaRPr lang="en-US"/>
                    </a:p>
                    <a:p>
                      <a:pPr marL="171450" lvl="0" indent="-171450">
                        <a:buClrTx/>
                        <a:buFont typeface="Arial,Sans-Serif" panose="020B0604020202020204" pitchFamily="34" charset="0"/>
                        <a:buChar char="•"/>
                      </a:pPr>
                      <a:r>
                        <a:rPr lang="en-US" sz="1200" b="0" i="0" u="none" strike="noStrike" noProof="0">
                          <a:solidFill>
                            <a:schemeClr val="bg2">
                              <a:lumMod val="10000"/>
                            </a:schemeClr>
                          </a:solidFill>
                          <a:latin typeface="Calibri"/>
                        </a:rPr>
                        <a:t>Number of features - 2</a:t>
                      </a:r>
                      <a:endParaRPr lang="en-US" sz="1200" b="0" i="0" u="none" strike="noStrike" noProof="0">
                        <a:solidFill>
                          <a:srgbClr val="181711"/>
                        </a:solidFill>
                        <a:latin typeface="Calibri"/>
                      </a:endParaRPr>
                    </a:p>
                  </a:txBody>
                  <a:tcPr anchor="ctr"/>
                </a:tc>
                <a:tc>
                  <a:txBody>
                    <a:bodyPr/>
                    <a:lstStyle/>
                    <a:p>
                      <a:pPr marL="171450" lvl="0" indent="-171450">
                        <a:buFont typeface="Arial" panose="020B0604020202020204" pitchFamily="34" charset="0"/>
                        <a:buChar char="•"/>
                      </a:pPr>
                      <a:r>
                        <a:rPr lang="en-US" sz="1200">
                          <a:solidFill>
                            <a:schemeClr val="bg2">
                              <a:lumMod val="10000"/>
                            </a:schemeClr>
                          </a:solidFill>
                          <a:latin typeface="Calibri"/>
                          <a:cs typeface="Calibri"/>
                        </a:rPr>
                        <a:t>Learning rate - 0.1</a:t>
                      </a:r>
                      <a:endParaRPr lang="en-US"/>
                    </a:p>
                    <a:p>
                      <a:pPr marL="171450" lvl="0" indent="-171450">
                        <a:buFont typeface="Arial" panose="020B0604020202020204" pitchFamily="34" charset="0"/>
                        <a:buChar char="•"/>
                      </a:pPr>
                      <a:r>
                        <a:rPr lang="en-US" sz="1200">
                          <a:solidFill>
                            <a:schemeClr val="bg2">
                              <a:lumMod val="10000"/>
                            </a:schemeClr>
                          </a:solidFill>
                          <a:latin typeface="Calibri"/>
                          <a:cs typeface="Calibri"/>
                        </a:rPr>
                        <a:t>Number of trees -150</a:t>
                      </a:r>
                      <a:endParaRPr lang="en-US"/>
                    </a:p>
                    <a:p>
                      <a:pPr marL="171450" lvl="0" indent="-1714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Depth of each tree – 7</a:t>
                      </a:r>
                    </a:p>
                  </a:txBody>
                  <a:tcPr anchor="ctr"/>
                </a:tc>
                <a:tc>
                  <a:txBody>
                    <a:bodyPr/>
                    <a:lstStyle/>
                    <a:p>
                      <a:pPr marL="171450" lvl="0" indent="-1714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Activation – ReLU</a:t>
                      </a:r>
                    </a:p>
                    <a:p>
                      <a:pPr marL="171450" lvl="0" indent="-1714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Alpha – 0.0001</a:t>
                      </a:r>
                    </a:p>
                    <a:p>
                      <a:pPr marL="171450" lvl="0" indent="-1714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Layers – (100, 50)</a:t>
                      </a:r>
                    </a:p>
                  </a:txBody>
                  <a:tcPr anchor="ctr"/>
                </a:tc>
                <a:extLst>
                  <a:ext uri="{0D108BD9-81ED-4DB2-BD59-A6C34878D82A}">
                    <a16:rowId xmlns:a16="http://schemas.microsoft.com/office/drawing/2014/main" val="4201469824"/>
                  </a:ext>
                </a:extLst>
              </a:tr>
              <a:tr h="656410">
                <a:tc>
                  <a:txBody>
                    <a:bodyPr/>
                    <a:lstStyle/>
                    <a:p>
                      <a:pPr lvl="0" algn="r">
                        <a:buNone/>
                      </a:pPr>
                      <a:r>
                        <a:rPr lang="en-US" sz="1400" b="1">
                          <a:solidFill>
                            <a:schemeClr val="bg2">
                              <a:lumMod val="10000"/>
                            </a:schemeClr>
                          </a:solidFill>
                          <a:latin typeface="Calibri"/>
                          <a:cs typeface="Calibri"/>
                        </a:rPr>
                        <a:t>Accuracy</a:t>
                      </a:r>
                      <a:endParaRPr lang="en-US"/>
                    </a:p>
                  </a:txBody>
                  <a:tcPr anchor="ctr"/>
                </a:tc>
                <a:tc>
                  <a:txBody>
                    <a:bodyPr/>
                    <a:lstStyle/>
                    <a:p>
                      <a:pPr marL="0" lvl="0" indent="0" algn="ctr">
                        <a:buFont typeface="Arial" panose="020B0604020202020204" pitchFamily="34" charset="0"/>
                        <a:buNone/>
                      </a:pPr>
                      <a:r>
                        <a:rPr lang="en-US" sz="1200">
                          <a:solidFill>
                            <a:schemeClr val="bg2">
                              <a:lumMod val="10000"/>
                            </a:schemeClr>
                          </a:solidFill>
                          <a:latin typeface="Calibri"/>
                          <a:cs typeface="Calibri"/>
                        </a:rPr>
                        <a:t>54.19%</a:t>
                      </a:r>
                      <a:endParaRPr lang="en-US"/>
                    </a:p>
                  </a:txBody>
                  <a:tcPr anchor="ctr"/>
                </a:tc>
                <a:tc>
                  <a:txBody>
                    <a:bodyPr/>
                    <a:lstStyle/>
                    <a:p>
                      <a:pPr marL="0" lvl="0" indent="0" algn="ctr">
                        <a:buFont typeface="Arial" panose="020B0604020202020204" pitchFamily="34" charset="0"/>
                        <a:buNone/>
                      </a:pPr>
                      <a:r>
                        <a:rPr lang="en-US" sz="1200">
                          <a:solidFill>
                            <a:schemeClr val="bg2">
                              <a:lumMod val="10000"/>
                            </a:schemeClr>
                          </a:solidFill>
                          <a:latin typeface="Calibri"/>
                          <a:cs typeface="Calibri"/>
                        </a:rPr>
                        <a:t>63.94%</a:t>
                      </a:r>
                    </a:p>
                  </a:txBody>
                  <a:tcPr anchor="ctr"/>
                </a:tc>
                <a:tc>
                  <a:txBody>
                    <a:bodyPr/>
                    <a:lstStyle/>
                    <a:p>
                      <a:pPr marL="0" lvl="0" indent="0" algn="ctr">
                        <a:buFont typeface="Arial" panose="020B0604020202020204" pitchFamily="34" charset="0"/>
                        <a:buNone/>
                      </a:pPr>
                      <a:r>
                        <a:rPr lang="en-US" sz="1200">
                          <a:solidFill>
                            <a:schemeClr val="bg2">
                              <a:lumMod val="10000"/>
                            </a:schemeClr>
                          </a:solidFill>
                          <a:latin typeface="Calibri"/>
                          <a:cs typeface="Calibri"/>
                        </a:rPr>
                        <a:t>64.88%</a:t>
                      </a:r>
                      <a:endParaRPr lang="en-US"/>
                    </a:p>
                  </a:txBody>
                  <a:tcPr anchor="ctr"/>
                </a:tc>
                <a:tc>
                  <a:txBody>
                    <a:bodyPr/>
                    <a:lstStyle/>
                    <a:p>
                      <a:pPr marL="0" lvl="0" indent="0" algn="ctr">
                        <a:buFont typeface="Arial" panose="020B0604020202020204" pitchFamily="34" charset="0"/>
                        <a:buNone/>
                      </a:pPr>
                      <a:r>
                        <a:rPr lang="en-US" sz="1200">
                          <a:solidFill>
                            <a:schemeClr val="bg2">
                              <a:lumMod val="10000"/>
                            </a:schemeClr>
                          </a:solidFill>
                          <a:latin typeface="Calibri"/>
                          <a:ea typeface="+mn-ea"/>
                          <a:cs typeface="Calibri"/>
                        </a:rPr>
                        <a:t>56.23%</a:t>
                      </a:r>
                      <a:endParaRPr lang="en-US"/>
                    </a:p>
                  </a:txBody>
                  <a:tcPr anchor="ctr"/>
                </a:tc>
                <a:extLst>
                  <a:ext uri="{0D108BD9-81ED-4DB2-BD59-A6C34878D82A}">
                    <a16:rowId xmlns:a16="http://schemas.microsoft.com/office/drawing/2014/main" val="2610372823"/>
                  </a:ext>
                </a:extLst>
              </a:tr>
              <a:tr h="656410">
                <a:tc>
                  <a:txBody>
                    <a:bodyPr/>
                    <a:lstStyle/>
                    <a:p>
                      <a:pPr lvl="0" algn="r">
                        <a:buNone/>
                      </a:pPr>
                      <a:r>
                        <a:rPr lang="en-US" sz="1400" b="1">
                          <a:solidFill>
                            <a:schemeClr val="bg2">
                              <a:lumMod val="10000"/>
                            </a:schemeClr>
                          </a:solidFill>
                          <a:latin typeface="Calibri"/>
                          <a:cs typeface="Calibri"/>
                        </a:rPr>
                        <a:t>Recall</a:t>
                      </a:r>
                      <a:endParaRPr lang="en-US"/>
                    </a:p>
                  </a:txBody>
                  <a:tcPr anchor="ctr"/>
                </a:tc>
                <a:tc>
                  <a:txBody>
                    <a:bodyPr/>
                    <a:lstStyle/>
                    <a:p>
                      <a:pPr marL="0" lvl="0" indent="0" algn="ctr">
                        <a:buFont typeface="Arial" panose="020B0604020202020204" pitchFamily="34" charset="0"/>
                        <a:buNone/>
                      </a:pPr>
                      <a:r>
                        <a:rPr lang="en-US" sz="1200">
                          <a:solidFill>
                            <a:schemeClr val="bg2">
                              <a:lumMod val="10000"/>
                            </a:schemeClr>
                          </a:solidFill>
                          <a:latin typeface="Calibri"/>
                          <a:cs typeface="Calibri"/>
                        </a:rPr>
                        <a:t>69.15%</a:t>
                      </a:r>
                      <a:endParaRPr lang="en-US"/>
                    </a:p>
                  </a:txBody>
                  <a:tcPr anchor="ctr"/>
                </a:tc>
                <a:tc>
                  <a:txBody>
                    <a:bodyPr/>
                    <a:lstStyle/>
                    <a:p>
                      <a:pPr marL="0" lvl="0" indent="0" algn="ctr" rtl="0">
                        <a:buFont typeface="Arial" panose="020B0604020202020204" pitchFamily="34" charset="0"/>
                        <a:buNone/>
                      </a:pPr>
                      <a:r>
                        <a:rPr lang="en-US" sz="1200" kern="1200" noProof="0">
                          <a:solidFill>
                            <a:schemeClr val="bg2">
                              <a:lumMod val="10000"/>
                            </a:schemeClr>
                          </a:solidFill>
                          <a:latin typeface="Calibri"/>
                          <a:cs typeface="Calibri"/>
                        </a:rPr>
                        <a:t>70.69%</a:t>
                      </a:r>
                      <a:endParaRPr lang="en-US"/>
                    </a:p>
                  </a:txBody>
                  <a:tcPr anchor="ctr"/>
                </a:tc>
                <a:tc>
                  <a:txBody>
                    <a:bodyPr/>
                    <a:lstStyle/>
                    <a:p>
                      <a:pPr marL="0" lvl="0" indent="0" algn="ctr">
                        <a:buFont typeface="Arial" panose="020B0604020202020204" pitchFamily="34" charset="0"/>
                        <a:buNone/>
                      </a:pPr>
                      <a:r>
                        <a:rPr lang="en-US" sz="1200">
                          <a:solidFill>
                            <a:schemeClr val="bg2">
                              <a:lumMod val="10000"/>
                            </a:schemeClr>
                          </a:solidFill>
                          <a:latin typeface="Calibri"/>
                          <a:cs typeface="Calibri"/>
                        </a:rPr>
                        <a:t>66.41%</a:t>
                      </a:r>
                      <a:endParaRPr lang="en-US"/>
                    </a:p>
                  </a:txBody>
                  <a:tcPr anchor="ctr"/>
                </a:tc>
                <a:tc>
                  <a:txBody>
                    <a:bodyPr/>
                    <a:lstStyle/>
                    <a:p>
                      <a:pPr marL="0" lvl="0" indent="0" algn="ctr" defTabSz="914400">
                        <a:buNone/>
                      </a:pPr>
                      <a:r>
                        <a:rPr lang="en-US" sz="1200" kern="1200" noProof="0">
                          <a:solidFill>
                            <a:schemeClr val="bg2">
                              <a:lumMod val="10000"/>
                            </a:schemeClr>
                          </a:solidFill>
                          <a:latin typeface="Calibri"/>
                          <a:ea typeface="+mn-ea"/>
                          <a:cs typeface="Calibri"/>
                        </a:rPr>
                        <a:t>59.16%</a:t>
                      </a:r>
                      <a:endParaRPr lang="en-US"/>
                    </a:p>
                  </a:txBody>
                  <a:tcPr anchor="ctr"/>
                </a:tc>
                <a:extLst>
                  <a:ext uri="{0D108BD9-81ED-4DB2-BD59-A6C34878D82A}">
                    <a16:rowId xmlns:a16="http://schemas.microsoft.com/office/drawing/2014/main" val="2306023767"/>
                  </a:ext>
                </a:extLst>
              </a:tr>
              <a:tr h="656410">
                <a:tc>
                  <a:txBody>
                    <a:bodyPr/>
                    <a:lstStyle/>
                    <a:p>
                      <a:pPr algn="r"/>
                      <a:r>
                        <a:rPr lang="en-US" sz="1400" b="1">
                          <a:solidFill>
                            <a:schemeClr val="bg2">
                              <a:lumMod val="10000"/>
                            </a:schemeClr>
                          </a:solidFill>
                          <a:latin typeface="Calibri"/>
                          <a:ea typeface="Calibri" panose="020F0502020204030204" pitchFamily="34" charset="0"/>
                          <a:cs typeface="Calibri"/>
                        </a:rPr>
                        <a:t>AUC-ROC Score</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56.27%</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70.67%</a:t>
                      </a:r>
                      <a:endParaRPr lang="en-US" sz="1200" b="1">
                        <a:solidFill>
                          <a:schemeClr val="bg2">
                            <a:lumMod val="10000"/>
                          </a:schemeClr>
                        </a:solidFill>
                        <a:latin typeface="Calibri"/>
                        <a:ea typeface="Calibri" panose="020F0502020204030204" pitchFamily="34" charset="0"/>
                        <a:cs typeface="Calibri" panose="020F0502020204030204" pitchFamily="34" charset="0"/>
                      </a:endParaRP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71.53%</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71.53%</a:t>
                      </a:r>
                    </a:p>
                  </a:txBody>
                  <a:tcPr anchor="ctr"/>
                </a:tc>
                <a:extLst>
                  <a:ext uri="{0D108BD9-81ED-4DB2-BD59-A6C34878D82A}">
                    <a16:rowId xmlns:a16="http://schemas.microsoft.com/office/drawing/2014/main" val="1102402772"/>
                  </a:ext>
                </a:extLst>
              </a:tr>
              <a:tr h="656410">
                <a:tc>
                  <a:txBody>
                    <a:bodyPr/>
                    <a:lstStyle/>
                    <a:p>
                      <a:pPr algn="r"/>
                      <a:r>
                        <a:rPr lang="en-US" sz="1400" b="1">
                          <a:solidFill>
                            <a:schemeClr val="bg2">
                              <a:lumMod val="10000"/>
                            </a:schemeClr>
                          </a:solidFill>
                          <a:latin typeface="Calibri"/>
                          <a:ea typeface="Calibri" panose="020F0502020204030204" pitchFamily="34" charset="0"/>
                          <a:cs typeface="Calibri"/>
                        </a:rPr>
                        <a:t>Misclassification Impact (N)</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6.57M</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panose="020F0502020204030204" pitchFamily="34" charset="0"/>
                        </a:rPr>
                        <a:t>5.16M</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5M</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6M</a:t>
                      </a:r>
                    </a:p>
                  </a:txBody>
                  <a:tcPr anchor="ctr"/>
                </a:tc>
                <a:extLst>
                  <a:ext uri="{0D108BD9-81ED-4DB2-BD59-A6C34878D82A}">
                    <a16:rowId xmlns:a16="http://schemas.microsoft.com/office/drawing/2014/main" val="3884889493"/>
                  </a:ext>
                </a:extLst>
              </a:tr>
              <a:tr h="656410">
                <a:tc>
                  <a:txBody>
                    <a:bodyPr/>
                    <a:lstStyle/>
                    <a:p>
                      <a:pPr algn="r"/>
                      <a:r>
                        <a:rPr lang="en-US" sz="1400" b="1">
                          <a:solidFill>
                            <a:schemeClr val="bg2">
                              <a:lumMod val="10000"/>
                            </a:schemeClr>
                          </a:solidFill>
                          <a:latin typeface="Calibri"/>
                          <a:ea typeface="Calibri" panose="020F0502020204030204" pitchFamily="34" charset="0"/>
                          <a:cs typeface="Calibri"/>
                        </a:rPr>
                        <a:t>Cost Saved Overall </a:t>
                      </a:r>
                    </a:p>
                    <a:p>
                      <a:pPr algn="r"/>
                      <a:r>
                        <a:rPr lang="en-US" sz="1400" b="1">
                          <a:solidFill>
                            <a:schemeClr val="bg2">
                              <a:lumMod val="10000"/>
                            </a:schemeClr>
                          </a:solidFill>
                          <a:latin typeface="Calibri"/>
                          <a:ea typeface="Calibri" panose="020F0502020204030204" pitchFamily="34" charset="0"/>
                          <a:cs typeface="Calibri"/>
                        </a:rPr>
                        <a:t>(TN)</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3M</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panose="020F0502020204030204" pitchFamily="34" charset="0"/>
                        </a:rPr>
                        <a:t>4.3M</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4.7M</a:t>
                      </a:r>
                    </a:p>
                  </a:txBody>
                  <a:tcPr anchor="ctr"/>
                </a:tc>
                <a:tc>
                  <a:txBody>
                    <a:bodyPr/>
                    <a:lstStyle/>
                    <a:p>
                      <a:pPr marL="0" indent="0" algn="ctr">
                        <a:buFont typeface="Arial" panose="020B0604020202020204" pitchFamily="34" charset="0"/>
                        <a:buNone/>
                      </a:pPr>
                      <a:r>
                        <a:rPr lang="en-US" sz="1200" b="1">
                          <a:solidFill>
                            <a:schemeClr val="bg2">
                              <a:lumMod val="10000"/>
                            </a:schemeClr>
                          </a:solidFill>
                          <a:latin typeface="Calibri"/>
                          <a:ea typeface="Calibri" panose="020F0502020204030204" pitchFamily="34" charset="0"/>
                          <a:cs typeface="Calibri"/>
                        </a:rPr>
                        <a:t>4.2M</a:t>
                      </a:r>
                    </a:p>
                  </a:txBody>
                  <a:tcPr anchor="ctr"/>
                </a:tc>
                <a:extLst>
                  <a:ext uri="{0D108BD9-81ED-4DB2-BD59-A6C34878D82A}">
                    <a16:rowId xmlns:a16="http://schemas.microsoft.com/office/drawing/2014/main" val="3018675158"/>
                  </a:ext>
                </a:extLst>
              </a:tr>
            </a:tbl>
          </a:graphicData>
        </a:graphic>
      </p:graphicFrame>
      <p:sp>
        <p:nvSpPr>
          <p:cNvPr id="4" name="Rectangle 3">
            <a:extLst>
              <a:ext uri="{FF2B5EF4-FFF2-40B4-BE49-F238E27FC236}">
                <a16:creationId xmlns:a16="http://schemas.microsoft.com/office/drawing/2014/main" id="{E5359676-9EB0-1454-A9F8-FFE04A434C9B}"/>
              </a:ext>
            </a:extLst>
          </p:cNvPr>
          <p:cNvSpPr/>
          <p:nvPr/>
        </p:nvSpPr>
        <p:spPr>
          <a:xfrm>
            <a:off x="7029450" y="1982838"/>
            <a:ext cx="2171700" cy="4475051"/>
          </a:xfrm>
          <a:prstGeom prst="rect">
            <a:avLst/>
          </a:prstGeom>
          <a:noFill/>
          <a:ln w="571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2782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A9E213-A619-13DF-987A-42E632AFFBA3}"/>
              </a:ext>
            </a:extLst>
          </p:cNvPr>
          <p:cNvSpPr/>
          <p:nvPr/>
        </p:nvSpPr>
        <p:spPr>
          <a:xfrm>
            <a:off x="5676900" y="5015304"/>
            <a:ext cx="5686425" cy="8088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1">
            <a:extLst>
              <a:ext uri="{FF2B5EF4-FFF2-40B4-BE49-F238E27FC236}">
                <a16:creationId xmlns:a16="http://schemas.microsoft.com/office/drawing/2014/main" id="{154AFEBB-27C9-2A48-9B7C-DF4FA8D083D2}"/>
              </a:ext>
            </a:extLst>
          </p:cNvPr>
          <p:cNvSpPr>
            <a:spLocks noGrp="1"/>
          </p:cNvSpPr>
          <p:nvPr>
            <p:ph type="body" sz="quarter" idx="10"/>
          </p:nvPr>
        </p:nvSpPr>
        <p:spPr/>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C05900"/>
                </a:solidFill>
                <a:effectLst/>
                <a:uLnTx/>
                <a:uFillTx/>
                <a:latin typeface="Calibri"/>
              </a:rPr>
              <a:t>Problem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Data Snapshot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a:solidFill>
                  <a:srgbClr val="BE5700"/>
                </a:solidFill>
                <a:latin typeface="Calibri"/>
              </a:rPr>
              <a:t>Approach to Solution</a:t>
            </a: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Data Exploration –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Predictive Modeling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Calibri"/>
              </a:rPr>
              <a:t>Result Interpretation</a:t>
            </a:r>
          </a:p>
        </p:txBody>
      </p:sp>
      <p:sp>
        <p:nvSpPr>
          <p:cNvPr id="3" name="Title 2">
            <a:extLst>
              <a:ext uri="{FF2B5EF4-FFF2-40B4-BE49-F238E27FC236}">
                <a16:creationId xmlns:a16="http://schemas.microsoft.com/office/drawing/2014/main" id="{3A3A7055-74FD-45CC-12C4-8CF5C20D7264}"/>
              </a:ext>
            </a:extLst>
          </p:cNvPr>
          <p:cNvSpPr>
            <a:spLocks noGrp="1"/>
          </p:cNvSpPr>
          <p:nvPr>
            <p:ph type="title"/>
          </p:nvPr>
        </p:nvSpPr>
        <p:spPr>
          <a:xfrm>
            <a:off x="819429" y="1734908"/>
            <a:ext cx="3029814" cy="3388183"/>
          </a:xfrm>
        </p:spPr>
        <p:txBody>
          <a:bodyPr anchor="ctr"/>
          <a:lstStyle/>
          <a:p>
            <a:pPr algn="ctr"/>
            <a:r>
              <a:rPr lang="en-IN"/>
              <a:t>AGENDA</a:t>
            </a:r>
          </a:p>
        </p:txBody>
      </p:sp>
    </p:spTree>
    <p:extLst>
      <p:ext uri="{BB962C8B-B14F-4D97-AF65-F5344CB8AC3E}">
        <p14:creationId xmlns:p14="http://schemas.microsoft.com/office/powerpoint/2010/main" val="419813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E7F8-17C1-FDE8-1672-45D0C088DCDE}"/>
              </a:ext>
            </a:extLst>
          </p:cNvPr>
          <p:cNvSpPr txBox="1">
            <a:spLocks/>
          </p:cNvSpPr>
          <p:nvPr/>
        </p:nvSpPr>
        <p:spPr>
          <a:xfrm>
            <a:off x="838200" y="352416"/>
            <a:ext cx="105156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all" spc="0" normalizeH="0" baseline="0" noProof="0">
                <a:ln>
                  <a:noFill/>
                </a:ln>
                <a:solidFill>
                  <a:srgbClr val="C05900"/>
                </a:solidFill>
                <a:effectLst/>
                <a:uLnTx/>
                <a:uFillTx/>
                <a:latin typeface="Calibri" panose="020F0502020204030204" pitchFamily="34" charset="0"/>
                <a:ea typeface="Calibri" panose="020F0502020204030204" pitchFamily="34" charset="0"/>
                <a:cs typeface="Calibri" panose="020F0502020204030204" pitchFamily="34" charset="0"/>
              </a:rPr>
              <a:t>RESULT INTERPRETATION</a:t>
            </a:r>
          </a:p>
        </p:txBody>
      </p:sp>
      <p:sp>
        <p:nvSpPr>
          <p:cNvPr id="3" name="TextBox 2">
            <a:extLst>
              <a:ext uri="{FF2B5EF4-FFF2-40B4-BE49-F238E27FC236}">
                <a16:creationId xmlns:a16="http://schemas.microsoft.com/office/drawing/2014/main" id="{DA9AB7CE-0485-3494-B22C-EB451533E66D}"/>
              </a:ext>
            </a:extLst>
          </p:cNvPr>
          <p:cNvSpPr txBox="1"/>
          <p:nvPr/>
        </p:nvSpPr>
        <p:spPr>
          <a:xfrm>
            <a:off x="4724400" y="320039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03550370-9FA2-787F-AD52-779735DD8E9A}"/>
              </a:ext>
            </a:extLst>
          </p:cNvPr>
          <p:cNvSpPr txBox="1"/>
          <p:nvPr/>
        </p:nvSpPr>
        <p:spPr>
          <a:xfrm>
            <a:off x="761908" y="3052407"/>
            <a:ext cx="6503709"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200" b="1">
                <a:solidFill>
                  <a:schemeClr val="bg2">
                    <a:lumMod val="10000"/>
                  </a:schemeClr>
                </a:solidFill>
                <a:latin typeface="Calibri"/>
                <a:ea typeface="Calibri" panose="020F0502020204030204" pitchFamily="34" charset="0"/>
                <a:cs typeface="Calibri"/>
              </a:rPr>
              <a:t>How can organizations leverage this model?</a:t>
            </a:r>
          </a:p>
          <a:p>
            <a:pPr marL="742950" lvl="1" indent="-2857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An organization can use this data to make an applicant's application as robust as possible</a:t>
            </a:r>
            <a:endParaRPr lang="en-US" sz="1200">
              <a:solidFill>
                <a:schemeClr val="bg2">
                  <a:lumMod val="10000"/>
                </a:schemeClr>
              </a:solidFill>
              <a:latin typeface="Calibri"/>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1200">
                <a:solidFill>
                  <a:srgbClr val="1C252C"/>
                </a:solidFill>
                <a:latin typeface="Calibri"/>
                <a:ea typeface="Calibri" panose="020F0502020204030204" pitchFamily="34" charset="0"/>
                <a:cs typeface="Calibri"/>
              </a:rPr>
              <a:t>As the Employer name cannot change, the NAICS code, job title,  work zip, etc. could be assigned differently to improve chances of acceptance</a:t>
            </a:r>
          </a:p>
          <a:p>
            <a:pPr marL="742950" lvl="1" indent="-285750">
              <a:buFont typeface="Arial" panose="020B0604020202020204" pitchFamily="34" charset="0"/>
              <a:buChar char="•"/>
            </a:pPr>
            <a:r>
              <a:rPr lang="en-US" sz="1200">
                <a:solidFill>
                  <a:srgbClr val="1C252C"/>
                </a:solidFill>
                <a:latin typeface="Calibri"/>
                <a:ea typeface="Calibri" panose="020F0502020204030204" pitchFamily="34" charset="0"/>
                <a:cs typeface="Calibri"/>
              </a:rPr>
              <a:t>Financial impact can also be assessed where going with a $7500 cost per employee’s application, a company such as TCS filing for 10k people can predict ??</a:t>
            </a:r>
          </a:p>
          <a:p>
            <a:pPr marL="742950" lvl="1" indent="-285750">
              <a:buFont typeface="Arial" panose="020B0604020202020204" pitchFamily="34" charset="0"/>
              <a:buChar char="•"/>
            </a:pPr>
            <a:r>
              <a:rPr lang="en-US" sz="1200">
                <a:solidFill>
                  <a:srgbClr val="374151"/>
                </a:solidFill>
                <a:latin typeface="Calibri"/>
                <a:cs typeface="Calibri"/>
              </a:rPr>
              <a:t>Applications submitted during certain months or years might have slightly different approval rates</a:t>
            </a:r>
            <a:br>
              <a:rPr lang="en-US" sz="1200">
                <a:latin typeface="Calibri" panose="020F0502020204030204" pitchFamily="34" charset="0"/>
                <a:ea typeface="Calibri" panose="020F0502020204030204" pitchFamily="34" charset="0"/>
                <a:cs typeface="Calibri" panose="020F0502020204030204" pitchFamily="34" charset="0"/>
              </a:rPr>
            </a:br>
            <a:endParaRPr lang="en-US" sz="120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b="1">
                <a:solidFill>
                  <a:schemeClr val="bg2">
                    <a:lumMod val="10000"/>
                  </a:schemeClr>
                </a:solidFill>
                <a:latin typeface="Calibri"/>
                <a:ea typeface="Calibri" panose="020F0502020204030204" pitchFamily="34" charset="0"/>
                <a:cs typeface="Calibri"/>
              </a:rPr>
              <a:t>Way forward?</a:t>
            </a:r>
          </a:p>
          <a:p>
            <a:pPr marL="742950" lvl="1" indent="-2857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The data points could be clustered and used recommend job roles and companies to sponsorship seekers</a:t>
            </a:r>
          </a:p>
        </p:txBody>
      </p:sp>
      <p:grpSp>
        <p:nvGrpSpPr>
          <p:cNvPr id="36" name="Group 35">
            <a:extLst>
              <a:ext uri="{FF2B5EF4-FFF2-40B4-BE49-F238E27FC236}">
                <a16:creationId xmlns:a16="http://schemas.microsoft.com/office/drawing/2014/main" id="{AB3CC8C1-383C-E3B0-69A2-A93102ACFE7B}"/>
              </a:ext>
            </a:extLst>
          </p:cNvPr>
          <p:cNvGrpSpPr/>
          <p:nvPr/>
        </p:nvGrpSpPr>
        <p:grpSpPr>
          <a:xfrm>
            <a:off x="8056120" y="1199751"/>
            <a:ext cx="4133034" cy="4936220"/>
            <a:chOff x="8237292" y="2027412"/>
            <a:chExt cx="2401216" cy="3441913"/>
          </a:xfrm>
        </p:grpSpPr>
        <p:sp>
          <p:nvSpPr>
            <p:cNvPr id="16" name="Rectangle 15">
              <a:extLst>
                <a:ext uri="{FF2B5EF4-FFF2-40B4-BE49-F238E27FC236}">
                  <a16:creationId xmlns:a16="http://schemas.microsoft.com/office/drawing/2014/main" id="{81A884E6-D4C8-864C-4A45-4A63E6508C71}"/>
                </a:ext>
              </a:extLst>
            </p:cNvPr>
            <p:cNvSpPr/>
            <p:nvPr/>
          </p:nvSpPr>
          <p:spPr>
            <a:xfrm>
              <a:off x="8302810" y="2027412"/>
              <a:ext cx="2335698" cy="261610"/>
            </a:xfrm>
            <a:prstGeom prst="rect">
              <a:avLst/>
            </a:prstGeom>
          </p:spPr>
          <p:txBody>
            <a:bodyPr wrap="square">
              <a:spAutoFit/>
            </a:bodyPr>
            <a:lstStyle/>
            <a:p>
              <a:pPr fontAlgn="base">
                <a:spcBef>
                  <a:spcPct val="100000"/>
                </a:spcBef>
                <a:spcAft>
                  <a:spcPct val="0"/>
                </a:spcAft>
                <a:defRPr/>
              </a:pPr>
              <a:endParaRPr lang="en-US" sz="1100">
                <a:solidFill>
                  <a:srgbClr val="000000"/>
                </a:solidFill>
                <a:latin typeface="Calibri"/>
                <a:cs typeface="Segoe UI" panose="020B0502040204020203" pitchFamily="34" charset="0"/>
              </a:endParaRPr>
            </a:p>
          </p:txBody>
        </p:sp>
        <p:sp>
          <p:nvSpPr>
            <p:cNvPr id="17" name="Rectangle 16">
              <a:extLst>
                <a:ext uri="{FF2B5EF4-FFF2-40B4-BE49-F238E27FC236}">
                  <a16:creationId xmlns:a16="http://schemas.microsoft.com/office/drawing/2014/main" id="{CDC06E30-C048-98BA-F23C-BA92430B8D02}"/>
                </a:ext>
              </a:extLst>
            </p:cNvPr>
            <p:cNvSpPr/>
            <p:nvPr/>
          </p:nvSpPr>
          <p:spPr>
            <a:xfrm>
              <a:off x="8583927" y="2027412"/>
              <a:ext cx="1947672" cy="225335"/>
            </a:xfrm>
            <a:prstGeom prst="rect">
              <a:avLst/>
            </a:prstGeom>
          </p:spPr>
          <p:txBody>
            <a:bodyPr wrap="square" lIns="91440" tIns="45720" rIns="91440" bIns="45720" anchor="t">
              <a:spAutoFit/>
            </a:bodyPr>
            <a:lstStyle/>
            <a:p>
              <a:pPr>
                <a:spcBef>
                  <a:spcPct val="100000"/>
                </a:spcBef>
                <a:spcAft>
                  <a:spcPct val="0"/>
                </a:spcAft>
                <a:defRPr/>
              </a:pPr>
              <a:r>
                <a:rPr lang="en-US" sz="1500" b="1" err="1">
                  <a:solidFill>
                    <a:srgbClr val="000000"/>
                  </a:solidFill>
                  <a:latin typeface="Calibri"/>
                  <a:cs typeface="Segoe UI"/>
                </a:rPr>
                <a:t>Emp_name</a:t>
              </a:r>
            </a:p>
          </p:txBody>
        </p:sp>
        <p:sp>
          <p:nvSpPr>
            <p:cNvPr id="19" name="Rectangle 18">
              <a:extLst>
                <a:ext uri="{FF2B5EF4-FFF2-40B4-BE49-F238E27FC236}">
                  <a16:creationId xmlns:a16="http://schemas.microsoft.com/office/drawing/2014/main" id="{13ABC007-9539-9767-E8BC-7732503360ED}"/>
                </a:ext>
              </a:extLst>
            </p:cNvPr>
            <p:cNvSpPr/>
            <p:nvPr/>
          </p:nvSpPr>
          <p:spPr>
            <a:xfrm flipH="1">
              <a:off x="8583927" y="2481741"/>
              <a:ext cx="1941398" cy="225335"/>
            </a:xfrm>
            <a:prstGeom prst="rect">
              <a:avLst/>
            </a:prstGeom>
          </p:spPr>
          <p:txBody>
            <a:bodyPr wrap="square" lIns="91440" tIns="45720" rIns="91440" bIns="45720" anchor="t">
              <a:spAutoFit/>
            </a:bodyPr>
            <a:lstStyle/>
            <a:p>
              <a:pPr>
                <a:spcBef>
                  <a:spcPct val="100000"/>
                </a:spcBef>
                <a:spcAft>
                  <a:spcPct val="0"/>
                </a:spcAft>
                <a:defRPr/>
              </a:pPr>
              <a:r>
                <a:rPr lang="en-US" sz="1500" b="1" err="1">
                  <a:solidFill>
                    <a:srgbClr val="000000"/>
                  </a:solidFill>
                  <a:latin typeface="Calibri"/>
                  <a:cs typeface="Segoe UI"/>
                </a:rPr>
                <a:t>Naics_code</a:t>
              </a:r>
              <a:endParaRPr lang="en-US" err="1"/>
            </a:p>
          </p:txBody>
        </p:sp>
        <p:sp>
          <p:nvSpPr>
            <p:cNvPr id="21" name="Rectangle 20">
              <a:extLst>
                <a:ext uri="{FF2B5EF4-FFF2-40B4-BE49-F238E27FC236}">
                  <a16:creationId xmlns:a16="http://schemas.microsoft.com/office/drawing/2014/main" id="{6CD1CA9C-7D0F-80D4-E931-1E18979A8796}"/>
                </a:ext>
              </a:extLst>
            </p:cNvPr>
            <p:cNvSpPr/>
            <p:nvPr/>
          </p:nvSpPr>
          <p:spPr>
            <a:xfrm>
              <a:off x="8583927" y="2936070"/>
              <a:ext cx="1947672" cy="225335"/>
            </a:xfrm>
            <a:prstGeom prst="rect">
              <a:avLst/>
            </a:prstGeom>
          </p:spPr>
          <p:txBody>
            <a:bodyPr wrap="square" lIns="91440" tIns="45720" rIns="91440" bIns="45720" anchor="t">
              <a:spAutoFit/>
            </a:bodyPr>
            <a:lstStyle/>
            <a:p>
              <a:pPr fontAlgn="base">
                <a:spcBef>
                  <a:spcPct val="100000"/>
                </a:spcBef>
                <a:spcAft>
                  <a:spcPct val="0"/>
                </a:spcAft>
                <a:defRPr/>
              </a:pPr>
              <a:r>
                <a:rPr lang="en-US" sz="1500" b="1" err="1">
                  <a:solidFill>
                    <a:srgbClr val="000000"/>
                  </a:solidFill>
                  <a:latin typeface="Calibri"/>
                  <a:cs typeface="Segoe UI"/>
                </a:rPr>
                <a:t>Job_title</a:t>
              </a:r>
            </a:p>
          </p:txBody>
        </p:sp>
        <p:sp>
          <p:nvSpPr>
            <p:cNvPr id="23" name="Rectangle 22">
              <a:extLst>
                <a:ext uri="{FF2B5EF4-FFF2-40B4-BE49-F238E27FC236}">
                  <a16:creationId xmlns:a16="http://schemas.microsoft.com/office/drawing/2014/main" id="{F70CAB69-BDA6-A844-B17C-D9F931F7AC16}"/>
                </a:ext>
              </a:extLst>
            </p:cNvPr>
            <p:cNvSpPr/>
            <p:nvPr/>
          </p:nvSpPr>
          <p:spPr>
            <a:xfrm flipH="1">
              <a:off x="8583926" y="3390399"/>
              <a:ext cx="2054581" cy="225335"/>
            </a:xfrm>
            <a:prstGeom prst="rect">
              <a:avLst/>
            </a:prstGeom>
          </p:spPr>
          <p:txBody>
            <a:bodyPr wrap="square" lIns="91440" tIns="45720" rIns="91440" bIns="45720" anchor="t">
              <a:spAutoFit/>
            </a:bodyPr>
            <a:lstStyle/>
            <a:p>
              <a:pPr>
                <a:spcBef>
                  <a:spcPct val="100000"/>
                </a:spcBef>
                <a:spcAft>
                  <a:spcPct val="0"/>
                </a:spcAft>
                <a:defRPr/>
              </a:pPr>
              <a:r>
                <a:rPr lang="en-US" sz="1500" b="1" err="1">
                  <a:solidFill>
                    <a:srgbClr val="000000"/>
                  </a:solidFill>
                  <a:latin typeface="Calibri"/>
                  <a:cs typeface="Segoe UI"/>
                </a:rPr>
                <a:t>Work_zip</a:t>
              </a:r>
              <a:endParaRPr lang="en-US" err="1"/>
            </a:p>
          </p:txBody>
        </p:sp>
        <p:sp>
          <p:nvSpPr>
            <p:cNvPr id="25" name="Rectangle 24">
              <a:extLst>
                <a:ext uri="{FF2B5EF4-FFF2-40B4-BE49-F238E27FC236}">
                  <a16:creationId xmlns:a16="http://schemas.microsoft.com/office/drawing/2014/main" id="{052210A2-EC08-0EDC-8D1C-D4C3EA82DBF3}"/>
                </a:ext>
              </a:extLst>
            </p:cNvPr>
            <p:cNvSpPr/>
            <p:nvPr/>
          </p:nvSpPr>
          <p:spPr>
            <a:xfrm flipH="1">
              <a:off x="8583926" y="3844728"/>
              <a:ext cx="2054581" cy="225335"/>
            </a:xfrm>
            <a:prstGeom prst="rect">
              <a:avLst/>
            </a:prstGeom>
          </p:spPr>
          <p:txBody>
            <a:bodyPr wrap="square" lIns="91440" tIns="45720" rIns="91440" bIns="45720" anchor="t">
              <a:spAutoFit/>
            </a:bodyPr>
            <a:lstStyle/>
            <a:p>
              <a:pPr>
                <a:spcBef>
                  <a:spcPct val="100000"/>
                </a:spcBef>
                <a:spcAft>
                  <a:spcPct val="0"/>
                </a:spcAft>
                <a:defRPr/>
              </a:pPr>
              <a:r>
                <a:rPr lang="en-US" sz="1500" b="1" err="1">
                  <a:solidFill>
                    <a:srgbClr val="000000"/>
                  </a:solidFill>
                  <a:latin typeface="Calibri"/>
                  <a:cs typeface="Segoe UI"/>
                </a:rPr>
                <a:t>Prevailing_wage</a:t>
              </a:r>
              <a:endParaRPr lang="en-US" err="1"/>
            </a:p>
          </p:txBody>
        </p:sp>
        <p:sp>
          <p:nvSpPr>
            <p:cNvPr id="27" name="Rectangle 26">
              <a:extLst>
                <a:ext uri="{FF2B5EF4-FFF2-40B4-BE49-F238E27FC236}">
                  <a16:creationId xmlns:a16="http://schemas.microsoft.com/office/drawing/2014/main" id="{2B5243C7-42EB-C833-5447-6F218791675C}"/>
                </a:ext>
              </a:extLst>
            </p:cNvPr>
            <p:cNvSpPr/>
            <p:nvPr/>
          </p:nvSpPr>
          <p:spPr>
            <a:xfrm flipH="1">
              <a:off x="8583926" y="4299057"/>
              <a:ext cx="2054581" cy="225335"/>
            </a:xfrm>
            <a:prstGeom prst="rect">
              <a:avLst/>
            </a:prstGeom>
          </p:spPr>
          <p:txBody>
            <a:bodyPr wrap="square" lIns="91440" tIns="45720" rIns="91440" bIns="45720" anchor="t">
              <a:spAutoFit/>
            </a:bodyPr>
            <a:lstStyle/>
            <a:p>
              <a:pPr>
                <a:spcBef>
                  <a:spcPct val="100000"/>
                </a:spcBef>
                <a:spcAft>
                  <a:spcPct val="0"/>
                </a:spcAft>
                <a:defRPr/>
              </a:pPr>
              <a:r>
                <a:rPr lang="en-US" sz="1500" b="1" err="1">
                  <a:solidFill>
                    <a:srgbClr val="000000"/>
                  </a:solidFill>
                  <a:latin typeface="Calibri"/>
                  <a:cs typeface="Segoe UI"/>
                </a:rPr>
                <a:t>Work_city</a:t>
              </a:r>
              <a:endParaRPr lang="en-US" err="1"/>
            </a:p>
          </p:txBody>
        </p:sp>
        <p:sp>
          <p:nvSpPr>
            <p:cNvPr id="29" name="Rectangle 28">
              <a:extLst>
                <a:ext uri="{FF2B5EF4-FFF2-40B4-BE49-F238E27FC236}">
                  <a16:creationId xmlns:a16="http://schemas.microsoft.com/office/drawing/2014/main" id="{530EA755-D952-2544-029A-D47C468D4664}"/>
                </a:ext>
              </a:extLst>
            </p:cNvPr>
            <p:cNvSpPr/>
            <p:nvPr/>
          </p:nvSpPr>
          <p:spPr>
            <a:xfrm flipH="1">
              <a:off x="8583926" y="4753386"/>
              <a:ext cx="2054581" cy="225335"/>
            </a:xfrm>
            <a:prstGeom prst="rect">
              <a:avLst/>
            </a:prstGeom>
          </p:spPr>
          <p:txBody>
            <a:bodyPr wrap="square" lIns="91440" tIns="45720" rIns="91440" bIns="45720" anchor="t">
              <a:spAutoFit/>
            </a:bodyPr>
            <a:lstStyle/>
            <a:p>
              <a:pPr>
                <a:spcBef>
                  <a:spcPct val="100000"/>
                </a:spcBef>
                <a:spcAft>
                  <a:spcPct val="0"/>
                </a:spcAft>
                <a:defRPr/>
              </a:pPr>
              <a:r>
                <a:rPr lang="en-US" sz="1500" b="1" err="1">
                  <a:solidFill>
                    <a:srgbClr val="000000"/>
                  </a:solidFill>
                  <a:latin typeface="Calibri"/>
                  <a:cs typeface="Segoe UI"/>
                </a:rPr>
                <a:t>Soc_name</a:t>
              </a:r>
              <a:endParaRPr lang="en-US" err="1"/>
            </a:p>
          </p:txBody>
        </p:sp>
        <p:sp>
          <p:nvSpPr>
            <p:cNvPr id="31" name="Rectangle 30">
              <a:extLst>
                <a:ext uri="{FF2B5EF4-FFF2-40B4-BE49-F238E27FC236}">
                  <a16:creationId xmlns:a16="http://schemas.microsoft.com/office/drawing/2014/main" id="{95BF6CFE-8614-673E-AF43-0C1A6787F5B8}"/>
                </a:ext>
              </a:extLst>
            </p:cNvPr>
            <p:cNvSpPr/>
            <p:nvPr/>
          </p:nvSpPr>
          <p:spPr>
            <a:xfrm flipH="1">
              <a:off x="8583926" y="5207715"/>
              <a:ext cx="2054581" cy="225335"/>
            </a:xfrm>
            <a:prstGeom prst="rect">
              <a:avLst/>
            </a:prstGeom>
          </p:spPr>
          <p:txBody>
            <a:bodyPr wrap="square" lIns="91440" tIns="45720" rIns="91440" bIns="45720" anchor="t">
              <a:spAutoFit/>
            </a:bodyPr>
            <a:lstStyle/>
            <a:p>
              <a:pPr>
                <a:spcBef>
                  <a:spcPct val="100000"/>
                </a:spcBef>
                <a:spcAft>
                  <a:spcPct val="0"/>
                </a:spcAft>
                <a:defRPr/>
              </a:pPr>
              <a:r>
                <a:rPr lang="en-US" sz="1500" b="1">
                  <a:solidFill>
                    <a:srgbClr val="000000"/>
                  </a:solidFill>
                  <a:latin typeface="Calibri"/>
                  <a:cs typeface="Segoe UI"/>
                </a:rPr>
                <a:t>Soc_code</a:t>
              </a:r>
              <a:endParaRPr lang="en-US"/>
            </a:p>
          </p:txBody>
        </p:sp>
        <p:sp>
          <p:nvSpPr>
            <p:cNvPr id="35" name="Arrow: Down 34">
              <a:extLst>
                <a:ext uri="{FF2B5EF4-FFF2-40B4-BE49-F238E27FC236}">
                  <a16:creationId xmlns:a16="http://schemas.microsoft.com/office/drawing/2014/main" id="{DB709273-C51C-9DCB-83BE-DF3792020C3E}"/>
                </a:ext>
              </a:extLst>
            </p:cNvPr>
            <p:cNvSpPr/>
            <p:nvPr/>
          </p:nvSpPr>
          <p:spPr>
            <a:xfrm>
              <a:off x="8237292" y="2027412"/>
              <a:ext cx="239725" cy="3441913"/>
            </a:xfrm>
            <a:prstGeom prst="downArrow">
              <a:avLst>
                <a:gd name="adj1" fmla="val 36694"/>
                <a:gd name="adj2" fmla="val 67982"/>
              </a:avLst>
            </a:prstGeom>
            <a:gradFill>
              <a:gsLst>
                <a:gs pos="0">
                  <a:schemeClr val="tx1"/>
                </a:gs>
                <a:gs pos="100000">
                  <a:schemeClr val="tx1">
                    <a:lumMod val="20000"/>
                    <a:lumOff val="8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404E989-9F8C-A238-6A8A-7944374EEEB4}"/>
              </a:ext>
            </a:extLst>
          </p:cNvPr>
          <p:cNvSpPr txBox="1"/>
          <p:nvPr/>
        </p:nvSpPr>
        <p:spPr>
          <a:xfrm rot="16200000">
            <a:off x="6897848" y="3632466"/>
            <a:ext cx="2193382" cy="276999"/>
          </a:xfrm>
          <a:prstGeom prst="rect">
            <a:avLst/>
          </a:prstGeom>
          <a:noFill/>
        </p:spPr>
        <p:txBody>
          <a:bodyPr wrap="square" rtlCol="0">
            <a:spAutoFit/>
          </a:bodyPr>
          <a:lstStyle/>
          <a:p>
            <a:pPr algn="r"/>
            <a:r>
              <a:rPr lang="en-US" sz="1200" i="1">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Decreasing relative importance</a:t>
            </a:r>
          </a:p>
        </p:txBody>
      </p:sp>
      <p:sp>
        <p:nvSpPr>
          <p:cNvPr id="4" name="TextBox 1">
            <a:extLst>
              <a:ext uri="{FF2B5EF4-FFF2-40B4-BE49-F238E27FC236}">
                <a16:creationId xmlns:a16="http://schemas.microsoft.com/office/drawing/2014/main" id="{B9051296-B807-BF18-6C81-283FB72ECB83}"/>
              </a:ext>
            </a:extLst>
          </p:cNvPr>
          <p:cNvSpPr txBox="1"/>
          <p:nvPr/>
        </p:nvSpPr>
        <p:spPr>
          <a:xfrm>
            <a:off x="762405" y="1893206"/>
            <a:ext cx="6501093"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200" b="1">
                <a:solidFill>
                  <a:schemeClr val="bg2">
                    <a:lumMod val="10000"/>
                  </a:schemeClr>
                </a:solidFill>
                <a:latin typeface="Calibri"/>
                <a:ea typeface="Calibri" panose="020F0502020204030204" pitchFamily="34" charset="0"/>
                <a:cs typeface="Calibri"/>
              </a:rPr>
              <a:t>Which features did the model find most important in helping it predict the purchase amount?</a:t>
            </a:r>
          </a:p>
          <a:p>
            <a:pPr marL="742950" lvl="1" indent="-285750">
              <a:buFont typeface="Arial" panose="020B0604020202020204" pitchFamily="34" charset="0"/>
              <a:buChar char="•"/>
            </a:pPr>
            <a:r>
              <a:rPr lang="en-US" sz="1200">
                <a:solidFill>
                  <a:schemeClr val="bg2">
                    <a:lumMod val="10000"/>
                  </a:schemeClr>
                </a:solidFill>
                <a:latin typeface="Calibri"/>
                <a:ea typeface="Calibri" panose="020F0502020204030204" pitchFamily="34" charset="0"/>
                <a:cs typeface="Calibri"/>
              </a:rPr>
              <a:t>Intuitively, the employer details (employer name and NAICS code) and job specifics (job title, SOC name, and SOC code) seem to be the more important predictors of the prevailing wage, while the work location details (work zip and work city) play a secondary role in influencing the wage determination.</a:t>
            </a:r>
            <a:endParaRPr lang="en-US" sz="1200">
              <a:solidFill>
                <a:schemeClr val="bg2">
                  <a:lumMod val="10000"/>
                </a:schemeClr>
              </a:solidFill>
              <a:latin typeface="Calibri"/>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415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A9E213-A619-13DF-987A-42E632AFFBA3}"/>
              </a:ext>
            </a:extLst>
          </p:cNvPr>
          <p:cNvSpPr/>
          <p:nvPr/>
        </p:nvSpPr>
        <p:spPr>
          <a:xfrm>
            <a:off x="5676900" y="767154"/>
            <a:ext cx="5686425" cy="8088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1">
            <a:extLst>
              <a:ext uri="{FF2B5EF4-FFF2-40B4-BE49-F238E27FC236}">
                <a16:creationId xmlns:a16="http://schemas.microsoft.com/office/drawing/2014/main" id="{154AFEBB-27C9-2A48-9B7C-DF4FA8D083D2}"/>
              </a:ext>
            </a:extLst>
          </p:cNvPr>
          <p:cNvSpPr>
            <a:spLocks noGrp="1"/>
          </p:cNvSpPr>
          <p:nvPr>
            <p:ph type="body" sz="quarter" idx="10"/>
          </p:nvPr>
        </p:nvSpPr>
        <p:spPr/>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Calibri"/>
              </a:rPr>
              <a:t>Problem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Data Snapshot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a:solidFill>
                  <a:srgbClr val="BE5700"/>
                </a:solidFill>
                <a:latin typeface="Calibri"/>
              </a:rPr>
              <a:t>Approach to Solution</a:t>
            </a: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Data Exploration –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Predictive Modeling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Result Interpretation</a:t>
            </a:r>
          </a:p>
        </p:txBody>
      </p:sp>
      <p:sp>
        <p:nvSpPr>
          <p:cNvPr id="3" name="Title 2">
            <a:extLst>
              <a:ext uri="{FF2B5EF4-FFF2-40B4-BE49-F238E27FC236}">
                <a16:creationId xmlns:a16="http://schemas.microsoft.com/office/drawing/2014/main" id="{3A3A7055-74FD-45CC-12C4-8CF5C20D7264}"/>
              </a:ext>
            </a:extLst>
          </p:cNvPr>
          <p:cNvSpPr>
            <a:spLocks noGrp="1"/>
          </p:cNvSpPr>
          <p:nvPr>
            <p:ph type="title"/>
          </p:nvPr>
        </p:nvSpPr>
        <p:spPr>
          <a:xfrm>
            <a:off x="819429" y="1734908"/>
            <a:ext cx="3029814" cy="3388183"/>
          </a:xfrm>
        </p:spPr>
        <p:txBody>
          <a:bodyPr anchor="ctr"/>
          <a:lstStyle/>
          <a:p>
            <a:pPr algn="ctr"/>
            <a:r>
              <a:rPr lang="en-IN"/>
              <a:t>AGENDA</a:t>
            </a:r>
          </a:p>
        </p:txBody>
      </p:sp>
    </p:spTree>
    <p:extLst>
      <p:ext uri="{BB962C8B-B14F-4D97-AF65-F5344CB8AC3E}">
        <p14:creationId xmlns:p14="http://schemas.microsoft.com/office/powerpoint/2010/main" val="40055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AE7F8-17C1-FDE8-1672-45D0C088DCDE}"/>
              </a:ext>
            </a:extLst>
          </p:cNvPr>
          <p:cNvSpPr txBox="1">
            <a:spLocks/>
          </p:cNvSpPr>
          <p:nvPr/>
        </p:nvSpPr>
        <p:spPr>
          <a:xfrm>
            <a:off x="838200" y="352416"/>
            <a:ext cx="105156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all" spc="0" normalizeH="0" baseline="0" noProof="0">
                <a:ln>
                  <a:noFill/>
                </a:ln>
                <a:solidFill>
                  <a:srgbClr val="C05900"/>
                </a:solidFill>
                <a:effectLst/>
                <a:uLnTx/>
                <a:uFillTx/>
                <a:latin typeface="Calibri" panose="020F0502020204030204" pitchFamily="34" charset="0"/>
                <a:ea typeface="Calibri" panose="020F0502020204030204" pitchFamily="34" charset="0"/>
                <a:cs typeface="Calibri" panose="020F0502020204030204" pitchFamily="34" charset="0"/>
              </a:rPr>
              <a:t>RESULT INTERPRETATION</a:t>
            </a:r>
          </a:p>
        </p:txBody>
      </p:sp>
      <p:sp>
        <p:nvSpPr>
          <p:cNvPr id="3" name="TextBox 2">
            <a:extLst>
              <a:ext uri="{FF2B5EF4-FFF2-40B4-BE49-F238E27FC236}">
                <a16:creationId xmlns:a16="http://schemas.microsoft.com/office/drawing/2014/main" id="{DA9AB7CE-0485-3494-B22C-EB451533E66D}"/>
              </a:ext>
            </a:extLst>
          </p:cNvPr>
          <p:cNvSpPr txBox="1"/>
          <p:nvPr/>
        </p:nvSpPr>
        <p:spPr>
          <a:xfrm>
            <a:off x="4724400" y="3200399"/>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1">
            <a:extLst>
              <a:ext uri="{FF2B5EF4-FFF2-40B4-BE49-F238E27FC236}">
                <a16:creationId xmlns:a16="http://schemas.microsoft.com/office/drawing/2014/main" id="{B9051296-B807-BF18-6C81-283FB72ECB83}"/>
              </a:ext>
            </a:extLst>
          </p:cNvPr>
          <p:cNvSpPr txBox="1"/>
          <p:nvPr/>
        </p:nvSpPr>
        <p:spPr>
          <a:xfrm>
            <a:off x="783572" y="1819123"/>
            <a:ext cx="6501093" cy="304698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anose="020B0604020202020204" pitchFamily="34" charset="0"/>
              <a:buChar char="•"/>
            </a:pPr>
            <a:r>
              <a:rPr lang="en-US" sz="1200">
                <a:ea typeface="+mn-lt"/>
                <a:cs typeface="+mn-lt"/>
              </a:rPr>
              <a:t>•</a:t>
            </a:r>
            <a:r>
              <a:rPr lang="en-US" sz="1200" b="1">
                <a:solidFill>
                  <a:srgbClr val="000000"/>
                </a:solidFill>
                <a:latin typeface="Calibri"/>
                <a:cs typeface="Calibri"/>
              </a:rPr>
              <a:t>Temporal Patterns:</a:t>
            </a:r>
            <a:endParaRPr lang="en-US"/>
          </a:p>
          <a:p>
            <a:pPr>
              <a:buFont typeface="Arial" panose="020B0604020202020204" pitchFamily="34" charset="0"/>
              <a:buChar char="•"/>
            </a:pPr>
            <a:r>
              <a:rPr lang="en-US" sz="1200">
                <a:ea typeface="+mn-lt"/>
                <a:cs typeface="+mn-lt"/>
              </a:rPr>
              <a:t>•</a:t>
            </a:r>
            <a:r>
              <a:rPr lang="en-US" sz="1200">
                <a:solidFill>
                  <a:srgbClr val="374151"/>
                </a:solidFill>
                <a:latin typeface="Calibri"/>
                <a:cs typeface="Calibri"/>
              </a:rPr>
              <a:t>Applications submitted during certain months or years might have slightly different approval rates. # </a:t>
            </a:r>
            <a:r>
              <a:rPr lang="en-US" sz="1200" err="1">
                <a:solidFill>
                  <a:srgbClr val="374151"/>
                </a:solidFill>
                <a:latin typeface="Calibri"/>
                <a:cs typeface="Calibri"/>
              </a:rPr>
              <a:t>no_of_days</a:t>
            </a:r>
            <a:r>
              <a:rPr lang="en-US" sz="1200">
                <a:solidFill>
                  <a:srgbClr val="374151"/>
                </a:solidFill>
                <a:latin typeface="Calibri"/>
                <a:cs typeface="Calibri"/>
              </a:rPr>
              <a:t> strong correlation</a:t>
            </a:r>
            <a:endParaRPr lang="en-US"/>
          </a:p>
          <a:p>
            <a:pPr>
              <a:buFont typeface="Arial" panose="020B0604020202020204" pitchFamily="34" charset="0"/>
              <a:buChar char="•"/>
            </a:pPr>
            <a:r>
              <a:rPr lang="en-US" sz="1200">
                <a:ea typeface="+mn-lt"/>
                <a:cs typeface="+mn-lt"/>
              </a:rPr>
              <a:t>•</a:t>
            </a:r>
            <a:r>
              <a:rPr lang="en-US" sz="1200" b="1">
                <a:solidFill>
                  <a:srgbClr val="000000"/>
                </a:solidFill>
                <a:latin typeface="Calibri"/>
                <a:ea typeface="Calibri" panose="020F0502020204030204" pitchFamily="34" charset="0"/>
                <a:cs typeface="Calibri"/>
              </a:rPr>
              <a:t>Employer and Job Role Impact:</a:t>
            </a:r>
            <a:endParaRPr lang="en-US"/>
          </a:p>
          <a:p>
            <a:pPr>
              <a:buFont typeface="Arial" panose="020B0604020202020204" pitchFamily="34" charset="0"/>
              <a:buChar char="•"/>
            </a:pPr>
            <a:r>
              <a:rPr lang="en-US" sz="1200">
                <a:ea typeface="+mn-lt"/>
                <a:cs typeface="+mn-lt"/>
              </a:rPr>
              <a:t>•</a:t>
            </a:r>
            <a:r>
              <a:rPr lang="en-US" sz="1200">
                <a:solidFill>
                  <a:srgbClr val="374151"/>
                </a:solidFill>
                <a:latin typeface="Calibri"/>
                <a:ea typeface="Calibri" panose="020F0502020204030204" pitchFamily="34" charset="0"/>
                <a:cs typeface="Calibri"/>
              </a:rPr>
              <a:t>Certain employers and job roles appear to have higher approval rates than others. Full-time positions tend to have a higher likelihood of approval.      # employer, designation</a:t>
            </a:r>
            <a:endParaRPr lang="en-US"/>
          </a:p>
          <a:p>
            <a:pPr>
              <a:buFont typeface="Arial" panose="020B0604020202020204" pitchFamily="34" charset="0"/>
              <a:buChar char="•"/>
            </a:pPr>
            <a:r>
              <a:rPr lang="en-US" sz="1200">
                <a:ea typeface="+mn-lt"/>
                <a:cs typeface="+mn-lt"/>
              </a:rPr>
              <a:t>•</a:t>
            </a:r>
            <a:r>
              <a:rPr lang="en-US" sz="1200" b="1">
                <a:solidFill>
                  <a:srgbClr val="000000"/>
                </a:solidFill>
                <a:latin typeface="Calibri"/>
                <a:ea typeface="Calibri" panose="020F0502020204030204" pitchFamily="34" charset="0"/>
                <a:cs typeface="Calibri"/>
              </a:rPr>
              <a:t>Geographical Analysis:</a:t>
            </a:r>
            <a:endParaRPr lang="en-US"/>
          </a:p>
          <a:p>
            <a:pPr>
              <a:buFont typeface="Arial" panose="020B0604020202020204" pitchFamily="34" charset="0"/>
              <a:buChar char="•"/>
            </a:pPr>
            <a:r>
              <a:rPr lang="en-US" sz="1200">
                <a:ea typeface="+mn-lt"/>
                <a:cs typeface="+mn-lt"/>
              </a:rPr>
              <a:t>•</a:t>
            </a:r>
            <a:r>
              <a:rPr lang="en-US" sz="1200">
                <a:solidFill>
                  <a:srgbClr val="374151"/>
                </a:solidFill>
                <a:latin typeface="Calibri"/>
                <a:ea typeface="Calibri" panose="020F0502020204030204" pitchFamily="34" charset="0"/>
                <a:cs typeface="Calibri"/>
              </a:rPr>
              <a:t>Visa approval rates vary across different states, regions, and divisions. Some areas consistently exhibit higher or lower approval rates.      # region</a:t>
            </a:r>
            <a:endParaRPr lang="en-US"/>
          </a:p>
          <a:p>
            <a:pPr>
              <a:buFont typeface="Arial" panose="020B0604020202020204" pitchFamily="34" charset="0"/>
              <a:buChar char="•"/>
            </a:pPr>
            <a:r>
              <a:rPr lang="en-US" sz="1200">
                <a:ea typeface="+mn-lt"/>
                <a:cs typeface="+mn-lt"/>
              </a:rPr>
              <a:t>•</a:t>
            </a:r>
            <a:r>
              <a:rPr lang="en-US" sz="1200" b="1">
                <a:solidFill>
                  <a:srgbClr val="000000"/>
                </a:solidFill>
                <a:latin typeface="Calibri"/>
                <a:ea typeface="Calibri" panose="020F0502020204030204" pitchFamily="34" charset="0"/>
                <a:cs typeface="Calibri"/>
              </a:rPr>
              <a:t>Prevailing Wage Impact:</a:t>
            </a:r>
            <a:endParaRPr lang="en-US"/>
          </a:p>
          <a:p>
            <a:pPr>
              <a:buFont typeface="Arial" panose="020B0604020202020204" pitchFamily="34" charset="0"/>
              <a:buChar char="•"/>
            </a:pPr>
            <a:r>
              <a:rPr lang="en-US" sz="1200">
                <a:ea typeface="+mn-lt"/>
                <a:cs typeface="+mn-lt"/>
              </a:rPr>
              <a:t>•</a:t>
            </a:r>
            <a:r>
              <a:rPr lang="en-US" sz="1200">
                <a:solidFill>
                  <a:srgbClr val="374151"/>
                </a:solidFill>
                <a:latin typeface="Calibri"/>
                <a:ea typeface="Calibri" panose="020F0502020204030204" pitchFamily="34" charset="0"/>
                <a:cs typeface="Calibri"/>
              </a:rPr>
              <a:t>Applications with higher prevailing wages generally have higher approval rates. There seems to be a positive correlation between wage levels and visa approval.  # </a:t>
            </a:r>
            <a:r>
              <a:rPr lang="en-US" sz="1200" err="1">
                <a:solidFill>
                  <a:srgbClr val="374151"/>
                </a:solidFill>
                <a:latin typeface="Calibri"/>
                <a:ea typeface="Calibri" panose="020F0502020204030204" pitchFamily="34" charset="0"/>
                <a:cs typeface="Calibri"/>
              </a:rPr>
              <a:t>prevailing_wages</a:t>
            </a:r>
            <a:endParaRPr lang="en-US"/>
          </a:p>
          <a:p>
            <a:pPr>
              <a:buFont typeface="Arial" panose="020B0604020202020204" pitchFamily="34" charset="0"/>
              <a:buChar char="•"/>
            </a:pPr>
            <a:r>
              <a:rPr lang="en-US" sz="1200">
                <a:ea typeface="+mn-lt"/>
                <a:cs typeface="+mn-lt"/>
              </a:rPr>
              <a:t>•</a:t>
            </a:r>
            <a:r>
              <a:rPr lang="en-US" sz="1200" b="1">
                <a:solidFill>
                  <a:srgbClr val="000000"/>
                </a:solidFill>
                <a:latin typeface="Calibri"/>
                <a:ea typeface="Calibri" panose="020F0502020204030204" pitchFamily="34" charset="0"/>
                <a:cs typeface="Calibri"/>
              </a:rPr>
              <a:t>Socioeconomic Factors:</a:t>
            </a:r>
            <a:endParaRPr lang="en-US"/>
          </a:p>
          <a:p>
            <a:pPr>
              <a:buFont typeface="Arial" panose="020B0604020202020204" pitchFamily="34" charset="0"/>
              <a:buChar char="•"/>
            </a:pPr>
            <a:r>
              <a:rPr lang="en-US" sz="1200">
                <a:ea typeface="+mn-lt"/>
                <a:cs typeface="+mn-lt"/>
              </a:rPr>
              <a:t>•</a:t>
            </a:r>
            <a:r>
              <a:rPr lang="en-US" sz="1200">
                <a:solidFill>
                  <a:srgbClr val="374151"/>
                </a:solidFill>
                <a:latin typeface="Calibri"/>
                <a:ea typeface="Calibri" panose="020F0502020204030204" pitchFamily="34" charset="0"/>
                <a:cs typeface="Calibri"/>
              </a:rPr>
              <a:t>Industries and occupations do impact visa outcomes. Some industries and occupations have higher chances of approval than others. # </a:t>
            </a:r>
            <a:r>
              <a:rPr lang="en-US" sz="1200" err="1">
                <a:solidFill>
                  <a:srgbClr val="374151"/>
                </a:solidFill>
                <a:latin typeface="Calibri"/>
                <a:ea typeface="Calibri" panose="020F0502020204030204" pitchFamily="34" charset="0"/>
                <a:cs typeface="Calibri"/>
              </a:rPr>
              <a:t>naics</a:t>
            </a:r>
            <a:r>
              <a:rPr lang="en-US" sz="1200">
                <a:solidFill>
                  <a:srgbClr val="374151"/>
                </a:solidFill>
                <a:latin typeface="Calibri"/>
                <a:ea typeface="Calibri" panose="020F0502020204030204" pitchFamily="34" charset="0"/>
                <a:cs typeface="Calibri"/>
              </a:rPr>
              <a:t> code and soc code</a:t>
            </a:r>
            <a:endParaRPr lang="en-US"/>
          </a:p>
          <a:p>
            <a:pPr marL="285750" indent="-285750">
              <a:buFont typeface="Arial" panose="020B0604020202020204" pitchFamily="34" charset="0"/>
              <a:buChar char="•"/>
            </a:pPr>
            <a:endParaRPr lang="en-US" sz="1200" b="1">
              <a:solidFill>
                <a:schemeClr val="bg2">
                  <a:lumMod val="10000"/>
                </a:schemeClr>
              </a:solidFill>
              <a:latin typeface="Calibri"/>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2675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A6D9-22D1-6889-F568-EC8DBB82289C}"/>
              </a:ext>
            </a:extLst>
          </p:cNvPr>
          <p:cNvSpPr txBox="1">
            <a:spLocks/>
          </p:cNvSpPr>
          <p:nvPr/>
        </p:nvSpPr>
        <p:spPr>
          <a:xfrm>
            <a:off x="838200" y="2766218"/>
            <a:ext cx="10515600" cy="1325563"/>
          </a:xfrm>
          <a:prstGeom prst="rect">
            <a:avLst/>
          </a:prstGeom>
        </p:spPr>
        <p:txBody>
          <a:bodyPr anchor="ctr"/>
          <a:lstStyle>
            <a:lvl1pPr algn="l" defTabSz="914400" rtl="0" eaLnBrk="1" latinLnBrk="0" hangingPunct="1">
              <a:lnSpc>
                <a:spcPct val="90000"/>
              </a:lnSpc>
              <a:spcBef>
                <a:spcPct val="0"/>
              </a:spcBef>
              <a:buNone/>
              <a:defRPr sz="2800" b="1" i="0" kern="1200" cap="all" baseline="0">
                <a:solidFill>
                  <a:srgbClr val="BE5927"/>
                </a:solidFill>
                <a:latin typeface="Arial Narrow" panose="020B0604020202020204" pitchFamily="34" charset="0"/>
                <a:ea typeface="+mj-ea"/>
                <a:cs typeface="Arial Narrow" panose="020B0604020202020204" pitchFamily="34" charset="0"/>
              </a:defRPr>
            </a:lvl1pPr>
          </a:lstStyle>
          <a:p>
            <a:pPr algn="ctr"/>
            <a:r>
              <a:rPr lang="en-US" sz="4400">
                <a:solidFill>
                  <a:schemeClr val="bg1"/>
                </a:solidFill>
                <a:latin typeface="Arial Black"/>
              </a:rPr>
              <a:t>Questions?</a:t>
            </a:r>
            <a:endParaRPr lang="en-US" sz="4400">
              <a:solidFill>
                <a:schemeClr val="bg1"/>
              </a:solidFill>
            </a:endParaRPr>
          </a:p>
        </p:txBody>
      </p:sp>
    </p:spTree>
    <p:extLst>
      <p:ext uri="{BB962C8B-B14F-4D97-AF65-F5344CB8AC3E}">
        <p14:creationId xmlns:p14="http://schemas.microsoft.com/office/powerpoint/2010/main" val="400772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9EA1A28-3C78-9CB9-7074-F990D98F95D1}"/>
              </a:ext>
            </a:extLst>
          </p:cNvPr>
          <p:cNvSpPr/>
          <p:nvPr/>
        </p:nvSpPr>
        <p:spPr>
          <a:xfrm>
            <a:off x="1406846" y="3614143"/>
            <a:ext cx="3043903" cy="2519956"/>
          </a:xfrm>
          <a:prstGeom prst="rect">
            <a:avLst/>
          </a:prstGeom>
          <a:noFill/>
          <a:effectLst/>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7965" indent="-171450">
              <a:spcAft>
                <a:spcPts val="1300"/>
              </a:spcAft>
              <a:buFont typeface="Arial" panose="020B0604020202020204" pitchFamily="34" charset="0"/>
              <a:buChar char="•"/>
            </a:pPr>
            <a:endParaRPr lang="en-US" sz="1200">
              <a:solidFill>
                <a:schemeClr val="bg2">
                  <a:lumMod val="10000"/>
                </a:schemeClr>
              </a:solidFill>
              <a:latin typeface="Calibri"/>
              <a:ea typeface="Calibri" panose="020F0502020204030204" pitchFamily="34" charset="0"/>
              <a:cs typeface="Calibri"/>
            </a:endParaRPr>
          </a:p>
        </p:txBody>
      </p:sp>
      <p:grpSp>
        <p:nvGrpSpPr>
          <p:cNvPr id="44" name="Group 43">
            <a:extLst>
              <a:ext uri="{FF2B5EF4-FFF2-40B4-BE49-F238E27FC236}">
                <a16:creationId xmlns:a16="http://schemas.microsoft.com/office/drawing/2014/main" id="{01603073-C276-2F8D-9A2D-3EF9C73DF2E8}"/>
              </a:ext>
            </a:extLst>
          </p:cNvPr>
          <p:cNvGrpSpPr/>
          <p:nvPr/>
        </p:nvGrpSpPr>
        <p:grpSpPr>
          <a:xfrm>
            <a:off x="4296521" y="2872693"/>
            <a:ext cx="3598957" cy="3598957"/>
            <a:chOff x="4351431" y="2873612"/>
            <a:chExt cx="3598957" cy="3598957"/>
          </a:xfrm>
        </p:grpSpPr>
        <p:sp>
          <p:nvSpPr>
            <p:cNvPr id="42" name="Rectangle 41">
              <a:extLst>
                <a:ext uri="{FF2B5EF4-FFF2-40B4-BE49-F238E27FC236}">
                  <a16:creationId xmlns:a16="http://schemas.microsoft.com/office/drawing/2014/main" id="{82B869F0-280C-2456-11BB-D136B628E7AB}"/>
                </a:ext>
              </a:extLst>
            </p:cNvPr>
            <p:cNvSpPr/>
            <p:nvPr/>
          </p:nvSpPr>
          <p:spPr>
            <a:xfrm>
              <a:off x="4351431" y="2873612"/>
              <a:ext cx="3598957" cy="359895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887AF18-53CC-20CA-E703-4EE5B96F2EAF}"/>
                </a:ext>
              </a:extLst>
            </p:cNvPr>
            <p:cNvSpPr/>
            <p:nvPr/>
          </p:nvSpPr>
          <p:spPr>
            <a:xfrm>
              <a:off x="4575611" y="3244646"/>
              <a:ext cx="3069920" cy="313932"/>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90000"/>
                </a:lnSpc>
                <a:spcBef>
                  <a:spcPts val="108"/>
                </a:spcBef>
                <a:spcAft>
                  <a:spcPts val="108"/>
                </a:spcAft>
                <a:buClrTx/>
              </a:pPr>
              <a:r>
                <a:rPr lang="da-DK" sz="1600" b="1" dirty="0">
                  <a:solidFill>
                    <a:schemeClr val="bg2">
                      <a:lumMod val="10000"/>
                    </a:schemeClr>
                  </a:solidFill>
                  <a:latin typeface="Calibri"/>
                  <a:ea typeface="Calibri" panose="020F0502020204030204" pitchFamily="34" charset="0"/>
                  <a:cs typeface="Calibri"/>
                </a:rPr>
                <a:t>Proposal</a:t>
              </a:r>
              <a:endParaRPr lang="en-US" sz="1600" b="1" dirty="0">
                <a:solidFill>
                  <a:schemeClr val="bg2">
                    <a:lumMod val="10000"/>
                  </a:schemeClr>
                </a:solidFill>
                <a:latin typeface="Calibri"/>
                <a:ea typeface="Calibri" panose="020F0502020204030204" pitchFamily="34" charset="0"/>
                <a:cs typeface="Calibri"/>
              </a:endParaRPr>
            </a:p>
          </p:txBody>
        </p:sp>
        <p:sp>
          <p:nvSpPr>
            <p:cNvPr id="19" name="Rectangle 18">
              <a:extLst>
                <a:ext uri="{FF2B5EF4-FFF2-40B4-BE49-F238E27FC236}">
                  <a16:creationId xmlns:a16="http://schemas.microsoft.com/office/drawing/2014/main" id="{79152110-6782-4603-329D-107C504D3E89}"/>
                </a:ext>
              </a:extLst>
            </p:cNvPr>
            <p:cNvSpPr/>
            <p:nvPr/>
          </p:nvSpPr>
          <p:spPr>
            <a:xfrm>
              <a:off x="4592156" y="3617263"/>
              <a:ext cx="3267948" cy="2679845"/>
            </a:xfrm>
            <a:prstGeom prst="rect">
              <a:avLst/>
            </a:prstGeom>
            <a:noFill/>
            <a:effectLst/>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7965" indent="-171450">
                <a:spcAft>
                  <a:spcPts val="1300"/>
                </a:spcAft>
                <a:buFont typeface="Arial" panose="020B0604020202020204" pitchFamily="34" charset="0"/>
                <a:buChar char="•"/>
                <a:defRPr/>
              </a:pPr>
              <a:r>
                <a:rPr kumimoji="0"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rPr>
                <a:t>Application of various ML models on the extensive dataset for deriving insightful patterns</a:t>
              </a:r>
              <a:endParaRPr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endParaRPr>
            </a:p>
            <a:p>
              <a:pPr marL="227965" indent="-171450">
                <a:spcAft>
                  <a:spcPts val="1300"/>
                </a:spcAft>
                <a:buFont typeface="Arial" panose="020B0604020202020204" pitchFamily="34" charset="0"/>
                <a:buChar char="•"/>
                <a:defRPr/>
              </a:pPr>
              <a:r>
                <a:rPr kumimoji="0"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rPr>
                <a:t>Interpretation of data columns such as case status, employer name, worksite coordinates, job title, prevailing wage, occupation code, and year filed</a:t>
              </a:r>
              <a:endParaRPr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endParaRPr>
            </a:p>
            <a:p>
              <a:pPr marL="227965" indent="-171450">
                <a:spcAft>
                  <a:spcPts val="1300"/>
                </a:spcAft>
                <a:buFont typeface="Arial" panose="020B0604020202020204" pitchFamily="34" charset="0"/>
                <a:buChar char="•"/>
                <a:defRPr/>
              </a:pPr>
              <a:r>
                <a:rPr kumimoji="0"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rPr>
                <a:t>Aiming to uncover underlying visa trends, potential biases, and how economic and geographic factors influence visa application success rates</a:t>
              </a:r>
              <a:endParaRPr lang="en-US"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endParaRPr>
            </a:p>
          </p:txBody>
        </p:sp>
      </p:grpSp>
      <p:sp>
        <p:nvSpPr>
          <p:cNvPr id="12" name="TextBox 11">
            <a:extLst>
              <a:ext uri="{FF2B5EF4-FFF2-40B4-BE49-F238E27FC236}">
                <a16:creationId xmlns:a16="http://schemas.microsoft.com/office/drawing/2014/main" id="{B37D1C6F-A00B-48FA-62E6-25127BA8C591}"/>
              </a:ext>
            </a:extLst>
          </p:cNvPr>
          <p:cNvSpPr txBox="1"/>
          <p:nvPr/>
        </p:nvSpPr>
        <p:spPr>
          <a:xfrm>
            <a:off x="516834" y="6596390"/>
            <a:ext cx="11675166" cy="261610"/>
          </a:xfrm>
          <a:prstGeom prst="rect">
            <a:avLst/>
          </a:prstGeom>
          <a:noFill/>
        </p:spPr>
        <p:txBody>
          <a:bodyPr wrap="square">
            <a:spAutoFit/>
          </a:bodyPr>
          <a:lstStyle/>
          <a:p>
            <a:pPr algn="r"/>
            <a:r>
              <a:rPr lang="en-US" sz="1100" b="0" i="1">
                <a:solidFill>
                  <a:srgbClr val="242424"/>
                </a:solidFill>
                <a:effectLst/>
                <a:latin typeface="Calibri" panose="020F0502020204030204" pitchFamily="34" charset="0"/>
                <a:ea typeface="Calibri" panose="020F0502020204030204" pitchFamily="34" charset="0"/>
                <a:cs typeface="Calibri" panose="020F0502020204030204" pitchFamily="34" charset="0"/>
              </a:rPr>
              <a:t>The dataset was obtained from </a:t>
            </a:r>
            <a:r>
              <a:rPr lang="en-US" sz="1100" b="0" i="1">
                <a:solidFill>
                  <a:srgbClr val="242424"/>
                </a:solidFill>
                <a:effectLst/>
                <a:latin typeface="Calibri" panose="020F0502020204030204" pitchFamily="34" charset="0"/>
                <a:ea typeface="Calibri" panose="020F0502020204030204" pitchFamily="34" charset="0"/>
                <a:cs typeface="Calibri" panose="020F0502020204030204" pitchFamily="34" charset="0"/>
                <a:hlinkClick r:id="rId2"/>
              </a:rPr>
              <a:t>Kaggle</a:t>
            </a:r>
            <a:endParaRPr lang="en-US" sz="1100" b="0" i="1">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22CC3FA4-DA23-42D2-7C34-5B0B39768461}"/>
              </a:ext>
            </a:extLst>
          </p:cNvPr>
          <p:cNvSpPr txBox="1">
            <a:spLocks/>
          </p:cNvSpPr>
          <p:nvPr/>
        </p:nvSpPr>
        <p:spPr>
          <a:xfrm>
            <a:off x="284938" y="352416"/>
            <a:ext cx="11068862"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US" b="1">
                <a:latin typeface="Calibri" panose="020F0502020204030204" pitchFamily="34" charset="0"/>
                <a:ea typeface="Calibri" panose="020F0502020204030204" pitchFamily="34" charset="0"/>
                <a:cs typeface="Calibri" panose="020F0502020204030204" pitchFamily="34" charset="0"/>
              </a:rPr>
              <a:t>PROBLEM STATEMENT</a:t>
            </a:r>
          </a:p>
        </p:txBody>
      </p:sp>
      <p:cxnSp>
        <p:nvCxnSpPr>
          <p:cNvPr id="20" name="Straight Arrow Connector 19">
            <a:extLst>
              <a:ext uri="{FF2B5EF4-FFF2-40B4-BE49-F238E27FC236}">
                <a16:creationId xmlns:a16="http://schemas.microsoft.com/office/drawing/2014/main" id="{B06CFBF2-8424-8110-B6FB-58653B99ABAC}"/>
              </a:ext>
            </a:extLst>
          </p:cNvPr>
          <p:cNvCxnSpPr>
            <a:stCxn id="5" idx="6"/>
            <a:endCxn id="6" idx="2"/>
          </p:cNvCxnSpPr>
          <p:nvPr/>
        </p:nvCxnSpPr>
        <p:spPr>
          <a:xfrm>
            <a:off x="2740882" y="1853211"/>
            <a:ext cx="2551255" cy="558"/>
          </a:xfrm>
          <a:prstGeom prst="straightConnector1">
            <a:avLst/>
          </a:prstGeom>
          <a:ln w="571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306140-0F5F-63C4-239C-4C988B61714F}"/>
              </a:ext>
            </a:extLst>
          </p:cNvPr>
          <p:cNvCxnSpPr>
            <a:cxnSpLocks/>
            <a:stCxn id="6" idx="6"/>
            <a:endCxn id="7" idx="2"/>
          </p:cNvCxnSpPr>
          <p:nvPr/>
        </p:nvCxnSpPr>
        <p:spPr>
          <a:xfrm flipV="1">
            <a:off x="6819185" y="1853212"/>
            <a:ext cx="2479137" cy="557"/>
          </a:xfrm>
          <a:prstGeom prst="straightConnector1">
            <a:avLst/>
          </a:prstGeom>
          <a:ln w="571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B7735473-171D-6718-0C84-4237AEEBB5AB}"/>
              </a:ext>
            </a:extLst>
          </p:cNvPr>
          <p:cNvGrpSpPr/>
          <p:nvPr/>
        </p:nvGrpSpPr>
        <p:grpSpPr>
          <a:xfrm>
            <a:off x="1406846" y="1222199"/>
            <a:ext cx="1441628" cy="1262023"/>
            <a:chOff x="2149446" y="1611590"/>
            <a:chExt cx="1441628" cy="1262023"/>
          </a:xfrm>
        </p:grpSpPr>
        <p:sp>
          <p:nvSpPr>
            <p:cNvPr id="5" name="Oval 4">
              <a:extLst>
                <a:ext uri="{FF2B5EF4-FFF2-40B4-BE49-F238E27FC236}">
                  <a16:creationId xmlns:a16="http://schemas.microsoft.com/office/drawing/2014/main" id="{2012F47C-5674-65D1-B2D4-DE2285448759}"/>
                </a:ext>
              </a:extLst>
            </p:cNvPr>
            <p:cNvSpPr/>
            <p:nvPr/>
          </p:nvSpPr>
          <p:spPr>
            <a:xfrm>
              <a:off x="2221459" y="1611590"/>
              <a:ext cx="1262023" cy="1262023"/>
            </a:xfrm>
            <a:prstGeom prst="ellipse">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9DB15FF7-3F34-1605-0651-260ED11EBAB2}"/>
                </a:ext>
              </a:extLst>
            </p:cNvPr>
            <p:cNvSpPr txBox="1"/>
            <p:nvPr/>
          </p:nvSpPr>
          <p:spPr>
            <a:xfrm>
              <a:off x="2149446" y="2073323"/>
              <a:ext cx="1441628" cy="338554"/>
            </a:xfrm>
            <a:prstGeom prst="rect">
              <a:avLst/>
            </a:prstGeom>
            <a:noFill/>
          </p:spPr>
          <p:txBody>
            <a:bodyPr wrap="square" rtlCol="0" anchor="ctr">
              <a:spAutoFit/>
            </a:bodyPr>
            <a:lstStyle/>
            <a:p>
              <a:pPr algn="ctr"/>
              <a:r>
                <a:rPr lang="en-US" sz="1600" b="1">
                  <a:solidFill>
                    <a:schemeClr val="bg1"/>
                  </a:solidFill>
                  <a:latin typeface="Calibri" panose="020F0502020204030204" pitchFamily="34" charset="0"/>
                  <a:ea typeface="Calibri" panose="020F0502020204030204" pitchFamily="34" charset="0"/>
                  <a:cs typeface="Calibri" panose="020F0502020204030204" pitchFamily="34" charset="0"/>
                </a:rPr>
                <a:t>Registration</a:t>
              </a:r>
            </a:p>
          </p:txBody>
        </p:sp>
      </p:grpSp>
      <p:grpSp>
        <p:nvGrpSpPr>
          <p:cNvPr id="49" name="Group 48">
            <a:extLst>
              <a:ext uri="{FF2B5EF4-FFF2-40B4-BE49-F238E27FC236}">
                <a16:creationId xmlns:a16="http://schemas.microsoft.com/office/drawing/2014/main" id="{00AF8F52-8A9A-2D00-96B2-CB0875686109}"/>
              </a:ext>
            </a:extLst>
          </p:cNvPr>
          <p:cNvGrpSpPr/>
          <p:nvPr/>
        </p:nvGrpSpPr>
        <p:grpSpPr>
          <a:xfrm>
            <a:off x="9244919" y="1222200"/>
            <a:ext cx="1441628" cy="1262023"/>
            <a:chOff x="8388375" y="1611589"/>
            <a:chExt cx="1441628" cy="1262023"/>
          </a:xfrm>
        </p:grpSpPr>
        <p:sp>
          <p:nvSpPr>
            <p:cNvPr id="7" name="Oval 6">
              <a:extLst>
                <a:ext uri="{FF2B5EF4-FFF2-40B4-BE49-F238E27FC236}">
                  <a16:creationId xmlns:a16="http://schemas.microsoft.com/office/drawing/2014/main" id="{5367E08C-B94F-A621-6CDB-7786223F853A}"/>
                </a:ext>
              </a:extLst>
            </p:cNvPr>
            <p:cNvSpPr/>
            <p:nvPr/>
          </p:nvSpPr>
          <p:spPr>
            <a:xfrm>
              <a:off x="8441778" y="1611589"/>
              <a:ext cx="1388225" cy="1262023"/>
            </a:xfrm>
            <a:prstGeom prst="ellipse">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CF2EDBB3-DEB3-023F-562E-AB3D9EEA18A9}"/>
                </a:ext>
              </a:extLst>
            </p:cNvPr>
            <p:cNvSpPr txBox="1"/>
            <p:nvPr/>
          </p:nvSpPr>
          <p:spPr>
            <a:xfrm>
              <a:off x="8388375" y="2073324"/>
              <a:ext cx="1441628" cy="338554"/>
            </a:xfrm>
            <a:prstGeom prst="rect">
              <a:avLst/>
            </a:prstGeom>
            <a:noFill/>
          </p:spPr>
          <p:txBody>
            <a:bodyPr wrap="square" rtlCol="0" anchor="ctr">
              <a:spAutoFit/>
            </a:bodyPr>
            <a:lstStyle/>
            <a:p>
              <a:pPr algn="ctr"/>
              <a:r>
                <a:rPr lang="en-US" sz="1600" b="1">
                  <a:solidFill>
                    <a:schemeClr val="bg1"/>
                  </a:solidFill>
                  <a:latin typeface="Calibri" panose="020F0502020204030204" pitchFamily="34" charset="0"/>
                  <a:ea typeface="Calibri" panose="020F0502020204030204" pitchFamily="34" charset="0"/>
                  <a:cs typeface="Calibri" panose="020F0502020204030204" pitchFamily="34" charset="0"/>
                </a:rPr>
                <a:t>H1B Lottery</a:t>
              </a:r>
            </a:p>
          </p:txBody>
        </p:sp>
      </p:grpSp>
      <p:grpSp>
        <p:nvGrpSpPr>
          <p:cNvPr id="48" name="Group 47">
            <a:extLst>
              <a:ext uri="{FF2B5EF4-FFF2-40B4-BE49-F238E27FC236}">
                <a16:creationId xmlns:a16="http://schemas.microsoft.com/office/drawing/2014/main" id="{13B0A55D-6E2E-8EE7-6ECB-F9BAA29C0A28}"/>
              </a:ext>
            </a:extLst>
          </p:cNvPr>
          <p:cNvGrpSpPr/>
          <p:nvPr/>
        </p:nvGrpSpPr>
        <p:grpSpPr>
          <a:xfrm>
            <a:off x="5292137" y="1090245"/>
            <a:ext cx="1527048" cy="1527048"/>
            <a:chOff x="5172136" y="1307733"/>
            <a:chExt cx="1847728" cy="1847728"/>
          </a:xfrm>
        </p:grpSpPr>
        <p:sp>
          <p:nvSpPr>
            <p:cNvPr id="6" name="Oval 5">
              <a:extLst>
                <a:ext uri="{FF2B5EF4-FFF2-40B4-BE49-F238E27FC236}">
                  <a16:creationId xmlns:a16="http://schemas.microsoft.com/office/drawing/2014/main" id="{D11F8E79-0201-8C9E-E871-6177CEA77CFD}"/>
                </a:ext>
              </a:extLst>
            </p:cNvPr>
            <p:cNvSpPr/>
            <p:nvPr/>
          </p:nvSpPr>
          <p:spPr>
            <a:xfrm>
              <a:off x="5172136" y="1307733"/>
              <a:ext cx="1847728" cy="1847728"/>
            </a:xfrm>
            <a:prstGeom prst="ellipse">
              <a:avLst/>
            </a:prstGeom>
            <a:solidFill>
              <a:schemeClr val="tx1">
                <a:lumMod val="60000"/>
                <a:lumOff val="40000"/>
              </a:scheme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87D7AD31-BCDE-2203-B027-1594F9A81924}"/>
                </a:ext>
              </a:extLst>
            </p:cNvPr>
            <p:cNvSpPr txBox="1"/>
            <p:nvPr/>
          </p:nvSpPr>
          <p:spPr>
            <a:xfrm>
              <a:off x="5375186" y="1803328"/>
              <a:ext cx="1441628" cy="856542"/>
            </a:xfrm>
            <a:prstGeom prst="rect">
              <a:avLst/>
            </a:prstGeom>
            <a:noFill/>
          </p:spPr>
          <p:txBody>
            <a:bodyPr wrap="square" rtlCol="0" anchor="ctr">
              <a:spAutoFit/>
            </a:bodyPr>
            <a:lstStyle/>
            <a:p>
              <a:pPr algn="ctr"/>
              <a:r>
                <a:rPr lang="en-US" sz="2000" b="1">
                  <a:solidFill>
                    <a:schemeClr val="bg1"/>
                  </a:solidFill>
                  <a:latin typeface="Calibri" panose="020F0502020204030204" pitchFamily="34" charset="0"/>
                  <a:ea typeface="Calibri" panose="020F0502020204030204" pitchFamily="34" charset="0"/>
                  <a:cs typeface="Calibri" panose="020F0502020204030204" pitchFamily="34" charset="0"/>
                </a:rPr>
                <a:t>USICS Approval</a:t>
              </a:r>
            </a:p>
          </p:txBody>
        </p:sp>
      </p:grpSp>
      <p:grpSp>
        <p:nvGrpSpPr>
          <p:cNvPr id="43" name="Group 42">
            <a:extLst>
              <a:ext uri="{FF2B5EF4-FFF2-40B4-BE49-F238E27FC236}">
                <a16:creationId xmlns:a16="http://schemas.microsoft.com/office/drawing/2014/main" id="{4F06CCEB-A20B-C3C4-0BAB-220AD2446ECA}"/>
              </a:ext>
            </a:extLst>
          </p:cNvPr>
          <p:cNvGrpSpPr/>
          <p:nvPr/>
        </p:nvGrpSpPr>
        <p:grpSpPr>
          <a:xfrm>
            <a:off x="421980" y="2872693"/>
            <a:ext cx="3598957" cy="3598957"/>
            <a:chOff x="-1129876" y="3706688"/>
            <a:chExt cx="3598957" cy="3598957"/>
          </a:xfrm>
        </p:grpSpPr>
        <p:grpSp>
          <p:nvGrpSpPr>
            <p:cNvPr id="41" name="Group 40">
              <a:extLst>
                <a:ext uri="{FF2B5EF4-FFF2-40B4-BE49-F238E27FC236}">
                  <a16:creationId xmlns:a16="http://schemas.microsoft.com/office/drawing/2014/main" id="{3EC3E132-1D40-A141-1655-F48C5E62ADE2}"/>
                </a:ext>
              </a:extLst>
            </p:cNvPr>
            <p:cNvGrpSpPr/>
            <p:nvPr/>
          </p:nvGrpSpPr>
          <p:grpSpPr>
            <a:xfrm>
              <a:off x="-1129876" y="3706688"/>
              <a:ext cx="3598957" cy="3598957"/>
              <a:chOff x="752475" y="2873612"/>
              <a:chExt cx="3598957" cy="3598957"/>
            </a:xfrm>
          </p:grpSpPr>
          <p:sp>
            <p:nvSpPr>
              <p:cNvPr id="39" name="Rectangle 38">
                <a:extLst>
                  <a:ext uri="{FF2B5EF4-FFF2-40B4-BE49-F238E27FC236}">
                    <a16:creationId xmlns:a16="http://schemas.microsoft.com/office/drawing/2014/main" id="{5C32BA14-48DC-AB0A-335B-F7BB9B785408}"/>
                  </a:ext>
                </a:extLst>
              </p:cNvPr>
              <p:cNvSpPr/>
              <p:nvPr/>
            </p:nvSpPr>
            <p:spPr>
              <a:xfrm>
                <a:off x="752475" y="2873612"/>
                <a:ext cx="3598957" cy="3598957"/>
              </a:xfrm>
              <a:prstGeom prst="rect">
                <a:avLst/>
              </a:prstGeom>
              <a:solidFill>
                <a:srgbClr val="FFB2B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2151B034-BA3E-B859-B814-246F7469BEDD}"/>
                  </a:ext>
                </a:extLst>
              </p:cNvPr>
              <p:cNvSpPr/>
              <p:nvPr/>
            </p:nvSpPr>
            <p:spPr>
              <a:xfrm>
                <a:off x="1034135" y="3569149"/>
                <a:ext cx="3035636" cy="2682966"/>
              </a:xfrm>
              <a:prstGeom prst="rect">
                <a:avLst/>
              </a:prstGeom>
              <a:noFill/>
              <a:effectLst/>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7965" indent="-171450">
                  <a:spcAft>
                    <a:spcPts val="1300"/>
                  </a:spcAft>
                  <a:buFont typeface="Arial" panose="020B0604020202020204" pitchFamily="34" charset="0"/>
                  <a:buChar char="•"/>
                  <a:defRPr/>
                </a:pPr>
                <a:r>
                  <a:rPr kumimoji="0"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rPr>
                  <a:t>The complexity of U.S. immigration dynamics, specifically concerning</a:t>
                </a:r>
                <a:r>
                  <a:rPr lang="en-IN" sz="1400" dirty="0">
                    <a:solidFill>
                      <a:srgbClr val="1C252C"/>
                    </a:solidFill>
                    <a:latin typeface="Calibri"/>
                    <a:ea typeface="Calibri" panose="020F0502020204030204" pitchFamily="34" charset="0"/>
                    <a:cs typeface="Calibri"/>
                  </a:rPr>
                  <a:t>  </a:t>
                </a:r>
                <a:r>
                  <a:rPr kumimoji="0"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rPr>
                  <a:t>H-1B visas</a:t>
                </a:r>
                <a:endParaRPr lang="en-US" sz="1400" dirty="0">
                  <a:solidFill>
                    <a:srgbClr val="1C252C"/>
                  </a:solidFill>
                  <a:latin typeface="Calibri"/>
                  <a:cs typeface="Calibri"/>
                </a:endParaRPr>
              </a:p>
              <a:p>
                <a:pPr marL="227965" indent="-171450">
                  <a:spcAft>
                    <a:spcPts val="1300"/>
                  </a:spcAft>
                  <a:buFont typeface="Arial" panose="020B0604020202020204" pitchFamily="34" charset="0"/>
                  <a:buChar char="•"/>
                  <a:defRPr/>
                </a:pPr>
                <a:r>
                  <a:rPr kumimoji="0"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rPr>
                  <a:t>The need for understanding patterns and characteristics in H-1B visa issuance for policy making, corporate hiring strategies, and job seekers' decisions</a:t>
                </a:r>
                <a:endParaRPr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endParaRPr>
              </a:p>
              <a:p>
                <a:pPr marL="227965" indent="-171450">
                  <a:spcAft>
                    <a:spcPts val="1300"/>
                  </a:spcAft>
                  <a:buFont typeface="Arial" panose="020B0604020202020204" pitchFamily="34" charset="0"/>
                  <a:buChar char="•"/>
                  <a:defRPr/>
                </a:pPr>
                <a:r>
                  <a:rPr kumimoji="0" lang="en-IN"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rPr>
                  <a:t>The challenge of handling over 4 million cases spread across 8 years due to data scale and complexity</a:t>
                </a:r>
                <a:endParaRPr lang="en-US" sz="1400" b="0" i="0" u="none" strike="noStrike" kern="1200" cap="none" spc="0" normalizeH="0" baseline="0" noProof="0" dirty="0">
                  <a:ln>
                    <a:noFill/>
                  </a:ln>
                  <a:solidFill>
                    <a:srgbClr val="1C252C"/>
                  </a:solidFill>
                  <a:effectLst/>
                  <a:uLnTx/>
                  <a:uFillTx/>
                  <a:latin typeface="Calibri"/>
                  <a:ea typeface="Calibri" panose="020F0502020204030204" pitchFamily="34" charset="0"/>
                  <a:cs typeface="Calibri"/>
                </a:endParaRPr>
              </a:p>
            </p:txBody>
          </p:sp>
        </p:grpSp>
        <p:sp>
          <p:nvSpPr>
            <p:cNvPr id="15" name="Rectangle 14">
              <a:extLst>
                <a:ext uri="{FF2B5EF4-FFF2-40B4-BE49-F238E27FC236}">
                  <a16:creationId xmlns:a16="http://schemas.microsoft.com/office/drawing/2014/main" id="{98ED2CE0-B3AB-E610-A85D-2A66CCE0AAF7}"/>
                </a:ext>
              </a:extLst>
            </p:cNvPr>
            <p:cNvSpPr/>
            <p:nvPr/>
          </p:nvSpPr>
          <p:spPr>
            <a:xfrm>
              <a:off x="-825536" y="4067726"/>
              <a:ext cx="3046171" cy="3139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90000"/>
                </a:lnSpc>
                <a:spcBef>
                  <a:spcPts val="108"/>
                </a:spcBef>
                <a:spcAft>
                  <a:spcPts val="108"/>
                </a:spcAft>
                <a:buClrTx/>
              </a:pPr>
              <a:r>
                <a:rPr lang="da-DK" sz="1600" b="1">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Problem</a:t>
              </a:r>
              <a:endParaRPr lang="en-US" sz="1600" b="1">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46" name="Group 45">
            <a:extLst>
              <a:ext uri="{FF2B5EF4-FFF2-40B4-BE49-F238E27FC236}">
                <a16:creationId xmlns:a16="http://schemas.microsoft.com/office/drawing/2014/main" id="{8A17925D-AFFC-70B5-3E3E-3B65F8551821}"/>
              </a:ext>
            </a:extLst>
          </p:cNvPr>
          <p:cNvGrpSpPr/>
          <p:nvPr/>
        </p:nvGrpSpPr>
        <p:grpSpPr>
          <a:xfrm>
            <a:off x="8171063" y="2872693"/>
            <a:ext cx="3598957" cy="3598957"/>
            <a:chOff x="8985675" y="2766287"/>
            <a:chExt cx="3598957" cy="3598957"/>
          </a:xfrm>
        </p:grpSpPr>
        <p:sp>
          <p:nvSpPr>
            <p:cNvPr id="45" name="Rectangle 44">
              <a:extLst>
                <a:ext uri="{FF2B5EF4-FFF2-40B4-BE49-F238E27FC236}">
                  <a16:creationId xmlns:a16="http://schemas.microsoft.com/office/drawing/2014/main" id="{978A677E-FAA6-916F-E735-149FF68A21F8}"/>
                </a:ext>
              </a:extLst>
            </p:cNvPr>
            <p:cNvSpPr/>
            <p:nvPr/>
          </p:nvSpPr>
          <p:spPr>
            <a:xfrm>
              <a:off x="8985675" y="2766287"/>
              <a:ext cx="3598957" cy="3598957"/>
            </a:xfrm>
            <a:prstGeom prst="rect">
              <a:avLst/>
            </a:prstGeom>
            <a:solidFill>
              <a:srgbClr val="B9DD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7EB82731-7DD3-8DAA-028A-38E0F0C8CCA4}"/>
                </a:ext>
              </a:extLst>
            </p:cNvPr>
            <p:cNvSpPr/>
            <p:nvPr/>
          </p:nvSpPr>
          <p:spPr>
            <a:xfrm>
              <a:off x="9226593" y="3110860"/>
              <a:ext cx="3043124" cy="313932"/>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90000"/>
                </a:lnSpc>
                <a:spcBef>
                  <a:spcPts val="108"/>
                </a:spcBef>
                <a:spcAft>
                  <a:spcPts val="108"/>
                </a:spcAft>
                <a:buClrTx/>
              </a:pPr>
              <a:r>
                <a:rPr lang="da-DK" sz="1600" b="1" dirty="0">
                  <a:solidFill>
                    <a:schemeClr val="bg2">
                      <a:lumMod val="10000"/>
                    </a:schemeClr>
                  </a:solidFill>
                  <a:latin typeface="Calibri"/>
                  <a:ea typeface="Calibri" panose="020F0502020204030204" pitchFamily="34" charset="0"/>
                  <a:cs typeface="Calibri"/>
                </a:rPr>
                <a:t>Outcome</a:t>
              </a:r>
              <a:endParaRPr lang="en-US" sz="1600" b="1" dirty="0">
                <a:solidFill>
                  <a:schemeClr val="bg2">
                    <a:lumMod val="10000"/>
                  </a:schemeClr>
                </a:solidFill>
                <a:latin typeface="Calibri"/>
                <a:ea typeface="Calibri" panose="020F0502020204030204" pitchFamily="34" charset="0"/>
                <a:cs typeface="Calibri"/>
              </a:endParaRPr>
            </a:p>
          </p:txBody>
        </p:sp>
        <p:sp>
          <p:nvSpPr>
            <p:cNvPr id="21" name="Rectangle 20">
              <a:extLst>
                <a:ext uri="{FF2B5EF4-FFF2-40B4-BE49-F238E27FC236}">
                  <a16:creationId xmlns:a16="http://schemas.microsoft.com/office/drawing/2014/main" id="{374C971D-CE31-4C33-4D6F-DDDDC7362EB0}"/>
                </a:ext>
              </a:extLst>
            </p:cNvPr>
            <p:cNvSpPr/>
            <p:nvPr/>
          </p:nvSpPr>
          <p:spPr>
            <a:xfrm>
              <a:off x="9217486" y="3506610"/>
              <a:ext cx="3033355" cy="2682965"/>
            </a:xfrm>
            <a:prstGeom prst="rect">
              <a:avLst/>
            </a:prstGeom>
            <a:noFill/>
            <a:effectLst/>
          </p:spPr>
          <p:txBody>
            <a:bodyPr wrap="square"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265" marR="0" lvl="0" indent="-285750" algn="l" defTabSz="914400" rtl="0" eaLnBrk="1" fontAlgn="auto" latinLnBrk="0" hangingPunct="1">
                <a:lnSpc>
                  <a:spcPct val="100000"/>
                </a:lnSpc>
                <a:spcBef>
                  <a:spcPts val="0"/>
                </a:spcBef>
                <a:spcAft>
                  <a:spcPts val="1300"/>
                </a:spcAft>
                <a:buClrTx/>
                <a:buSzTx/>
                <a:buFont typeface="Arial" panose="020B0604020202020204" pitchFamily="34" charset="0"/>
                <a:buChar char="•"/>
                <a:tabLst/>
                <a:defRPr/>
              </a:pPr>
              <a:r>
                <a:rPr lang="en-IN" sz="1400" dirty="0">
                  <a:solidFill>
                    <a:srgbClr val="1C252C"/>
                  </a:solidFill>
                  <a:latin typeface="Calibri"/>
                  <a:ea typeface="Calibri" panose="020F0502020204030204" pitchFamily="34" charset="0"/>
                  <a:cs typeface="Calibri"/>
                </a:rPr>
                <a:t>Creation of meaningful and actionable insights from the H-1B visa data</a:t>
              </a:r>
            </a:p>
            <a:p>
              <a:pPr marL="342265" marR="0" lvl="0" indent="-285750" algn="l" defTabSz="914400" rtl="0" eaLnBrk="1" fontAlgn="auto" latinLnBrk="0" hangingPunct="1">
                <a:lnSpc>
                  <a:spcPct val="100000"/>
                </a:lnSpc>
                <a:spcBef>
                  <a:spcPts val="0"/>
                </a:spcBef>
                <a:spcAft>
                  <a:spcPts val="1300"/>
                </a:spcAft>
                <a:buClrTx/>
                <a:buSzTx/>
                <a:buFont typeface="Arial" panose="020B0604020202020204" pitchFamily="34" charset="0"/>
                <a:buChar char="•"/>
                <a:tabLst/>
                <a:defRPr/>
              </a:pPr>
              <a:r>
                <a:rPr lang="en-IN" sz="1400" dirty="0">
                  <a:solidFill>
                    <a:srgbClr val="1C252C"/>
                  </a:solidFill>
                  <a:latin typeface="Calibri"/>
                  <a:ea typeface="Calibri" panose="020F0502020204030204" pitchFamily="34" charset="0"/>
                  <a:cs typeface="Calibri"/>
                </a:rPr>
                <a:t>Assist prospective H-1B applicants in understanding their visa acceptance chances</a:t>
              </a:r>
            </a:p>
            <a:p>
              <a:pPr marL="342265" marR="0" lvl="0" indent="-285750" algn="l" defTabSz="914400" rtl="0" eaLnBrk="1" fontAlgn="auto" latinLnBrk="0" hangingPunct="1">
                <a:lnSpc>
                  <a:spcPct val="100000"/>
                </a:lnSpc>
                <a:spcBef>
                  <a:spcPts val="0"/>
                </a:spcBef>
                <a:spcAft>
                  <a:spcPts val="1300"/>
                </a:spcAft>
                <a:buClrTx/>
                <a:buSzTx/>
                <a:buFont typeface="Arial" panose="020B0604020202020204" pitchFamily="34" charset="0"/>
                <a:buChar char="•"/>
                <a:tabLst/>
                <a:defRPr/>
              </a:pPr>
              <a:r>
                <a:rPr lang="en-IN" sz="1400" dirty="0">
                  <a:solidFill>
                    <a:srgbClr val="1C252C"/>
                  </a:solidFill>
                  <a:latin typeface="Calibri"/>
                  <a:ea typeface="Calibri" panose="020F0502020204030204" pitchFamily="34" charset="0"/>
                  <a:cs typeface="Calibri"/>
                </a:rPr>
                <a:t>The profound understanding of key factors influencing H-1B visa issuance through extensive data analysis</a:t>
              </a:r>
              <a:endParaRPr lang="en-US" sz="1400" dirty="0">
                <a:solidFill>
                  <a:srgbClr val="1C252C"/>
                </a:solidFill>
                <a:latin typeface="Calibri"/>
                <a:cs typeface="Calibri"/>
              </a:endParaRPr>
            </a:p>
          </p:txBody>
        </p:sp>
      </p:grpSp>
    </p:spTree>
    <p:extLst>
      <p:ext uri="{BB962C8B-B14F-4D97-AF65-F5344CB8AC3E}">
        <p14:creationId xmlns:p14="http://schemas.microsoft.com/office/powerpoint/2010/main" val="381862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A9E213-A619-13DF-987A-42E632AFFBA3}"/>
              </a:ext>
            </a:extLst>
          </p:cNvPr>
          <p:cNvSpPr/>
          <p:nvPr/>
        </p:nvSpPr>
        <p:spPr>
          <a:xfrm>
            <a:off x="5676900" y="1605354"/>
            <a:ext cx="5686425" cy="8088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1">
            <a:extLst>
              <a:ext uri="{FF2B5EF4-FFF2-40B4-BE49-F238E27FC236}">
                <a16:creationId xmlns:a16="http://schemas.microsoft.com/office/drawing/2014/main" id="{154AFEBB-27C9-2A48-9B7C-DF4FA8D083D2}"/>
              </a:ext>
            </a:extLst>
          </p:cNvPr>
          <p:cNvSpPr>
            <a:spLocks noGrp="1"/>
          </p:cNvSpPr>
          <p:nvPr>
            <p:ph type="body" sz="quarter" idx="10"/>
          </p:nvPr>
        </p:nvSpPr>
        <p:spPr/>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C15900"/>
                </a:solidFill>
                <a:effectLst/>
                <a:uLnTx/>
                <a:uFillTx/>
                <a:latin typeface="Calibri"/>
              </a:rPr>
              <a:t>Problem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bg1"/>
                </a:solidFill>
                <a:effectLst/>
                <a:uLnTx/>
                <a:uFillTx/>
                <a:latin typeface="Calibri"/>
              </a:rPr>
              <a:t>Data Snapshot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a:solidFill>
                  <a:srgbClr val="BE5700"/>
                </a:solidFill>
                <a:latin typeface="Calibri"/>
              </a:rPr>
              <a:t>Approach to Solution</a:t>
            </a: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Data Exploration –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Predictive Modeling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BE5700"/>
                </a:solidFill>
                <a:effectLst/>
                <a:uLnTx/>
                <a:uFillTx/>
                <a:latin typeface="Calibri"/>
              </a:rPr>
              <a:t>Result Interpretation</a:t>
            </a:r>
          </a:p>
        </p:txBody>
      </p:sp>
      <p:sp>
        <p:nvSpPr>
          <p:cNvPr id="3" name="Title 2">
            <a:extLst>
              <a:ext uri="{FF2B5EF4-FFF2-40B4-BE49-F238E27FC236}">
                <a16:creationId xmlns:a16="http://schemas.microsoft.com/office/drawing/2014/main" id="{3A3A7055-74FD-45CC-12C4-8CF5C20D7264}"/>
              </a:ext>
            </a:extLst>
          </p:cNvPr>
          <p:cNvSpPr>
            <a:spLocks noGrp="1"/>
          </p:cNvSpPr>
          <p:nvPr>
            <p:ph type="title"/>
          </p:nvPr>
        </p:nvSpPr>
        <p:spPr>
          <a:xfrm>
            <a:off x="819429" y="1734908"/>
            <a:ext cx="3029814" cy="3388183"/>
          </a:xfrm>
        </p:spPr>
        <p:txBody>
          <a:bodyPr anchor="ctr"/>
          <a:lstStyle/>
          <a:p>
            <a:pPr algn="ctr"/>
            <a:r>
              <a:rPr lang="en-IN"/>
              <a:t>AGENDA</a:t>
            </a:r>
          </a:p>
        </p:txBody>
      </p:sp>
    </p:spTree>
    <p:extLst>
      <p:ext uri="{BB962C8B-B14F-4D97-AF65-F5344CB8AC3E}">
        <p14:creationId xmlns:p14="http://schemas.microsoft.com/office/powerpoint/2010/main" val="129064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C4B4965-3095-D491-08C1-A8076DFA3A8A}"/>
              </a:ext>
            </a:extLst>
          </p:cNvPr>
          <p:cNvSpPr txBox="1">
            <a:spLocks/>
          </p:cNvSpPr>
          <p:nvPr/>
        </p:nvSpPr>
        <p:spPr>
          <a:xfrm>
            <a:off x="284938" y="352416"/>
            <a:ext cx="11068862"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IN" sz="3200" b="1">
                <a:latin typeface="Calibri" panose="020F0502020204030204" pitchFamily="34" charset="0"/>
                <a:ea typeface="Calibri" panose="020F0502020204030204" pitchFamily="34" charset="0"/>
                <a:cs typeface="Calibri" panose="020F0502020204030204" pitchFamily="34" charset="0"/>
              </a:rPr>
              <a:t>Exploring the Dataset TO FILTER FOR RELAVANT FEATURES</a:t>
            </a:r>
            <a:endParaRPr lang="en-US" sz="3200" b="1">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96122547-9FDD-2664-2244-D2CF3A22C47E}"/>
              </a:ext>
            </a:extLst>
          </p:cNvPr>
          <p:cNvPicPr>
            <a:picLocks noChangeAspect="1"/>
          </p:cNvPicPr>
          <p:nvPr/>
        </p:nvPicPr>
        <p:blipFill rotWithShape="1">
          <a:blip r:embed="rId2"/>
          <a:srcRect t="-1" b="50642"/>
          <a:stretch/>
        </p:blipFill>
        <p:spPr>
          <a:xfrm>
            <a:off x="284939" y="3820830"/>
            <a:ext cx="11622122" cy="1697445"/>
          </a:xfrm>
          <a:prstGeom prst="rect">
            <a:avLst/>
          </a:prstGeom>
        </p:spPr>
      </p:pic>
      <p:sp>
        <p:nvSpPr>
          <p:cNvPr id="12" name="TextBox 11">
            <a:extLst>
              <a:ext uri="{FF2B5EF4-FFF2-40B4-BE49-F238E27FC236}">
                <a16:creationId xmlns:a16="http://schemas.microsoft.com/office/drawing/2014/main" id="{7E92FA0D-0BB4-E611-4BD6-31C41D19E980}"/>
              </a:ext>
            </a:extLst>
          </p:cNvPr>
          <p:cNvSpPr txBox="1"/>
          <p:nvPr/>
        </p:nvSpPr>
        <p:spPr>
          <a:xfrm>
            <a:off x="284938" y="1249960"/>
            <a:ext cx="10515600" cy="461665"/>
          </a:xfrm>
          <a:prstGeom prst="rect">
            <a:avLst/>
          </a:prstGeom>
          <a:noFill/>
        </p:spPr>
        <p:txBody>
          <a:bodyPr wrap="square" rtlCol="0">
            <a:spAutoFit/>
          </a:bodyPr>
          <a:lstStyle/>
          <a:p>
            <a:pPr marL="285750" indent="-285750">
              <a:buFont typeface="Arial" panose="020B0604020202020204" pitchFamily="34" charset="0"/>
              <a:buChar char="•"/>
            </a:pPr>
            <a:r>
              <a:rPr lang="en-IN" sz="12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Dataset consists of H-1B LCA </a:t>
            </a:r>
            <a:r>
              <a:rPr lang="en-IN" sz="1100" i="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(Labour condition application)</a:t>
            </a:r>
            <a:r>
              <a:rPr lang="en-IN" sz="12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 petition data from the years 2011-2018</a:t>
            </a:r>
          </a:p>
          <a:p>
            <a:pPr marL="285750" indent="-285750">
              <a:buFont typeface="Arial" panose="020B0604020202020204" pitchFamily="34" charset="0"/>
              <a:buChar char="•"/>
            </a:pPr>
            <a:r>
              <a:rPr lang="en-IN" sz="12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Contains 4.2 million records and 21 predictors/features, providing a rich pool of data for analysis</a:t>
            </a:r>
            <a:r>
              <a:rPr lang="en-US" sz="12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 </a:t>
            </a:r>
          </a:p>
        </p:txBody>
      </p:sp>
      <p:grpSp>
        <p:nvGrpSpPr>
          <p:cNvPr id="4" name="Group 3">
            <a:extLst>
              <a:ext uri="{FF2B5EF4-FFF2-40B4-BE49-F238E27FC236}">
                <a16:creationId xmlns:a16="http://schemas.microsoft.com/office/drawing/2014/main" id="{EC4B7298-8E93-A223-6A09-EF0D3CA419E7}"/>
              </a:ext>
            </a:extLst>
          </p:cNvPr>
          <p:cNvGrpSpPr/>
          <p:nvPr/>
        </p:nvGrpSpPr>
        <p:grpSpPr>
          <a:xfrm>
            <a:off x="284938" y="2118811"/>
            <a:ext cx="11622123" cy="1471637"/>
            <a:chOff x="284938" y="2353323"/>
            <a:chExt cx="11622123" cy="1471637"/>
          </a:xfrm>
        </p:grpSpPr>
        <p:pic>
          <p:nvPicPr>
            <p:cNvPr id="7" name="Picture 6">
              <a:extLst>
                <a:ext uri="{FF2B5EF4-FFF2-40B4-BE49-F238E27FC236}">
                  <a16:creationId xmlns:a16="http://schemas.microsoft.com/office/drawing/2014/main" id="{7C44BC9C-B6C5-62FC-BFA3-D91741BB69E9}"/>
                </a:ext>
              </a:extLst>
            </p:cNvPr>
            <p:cNvPicPr>
              <a:picLocks noChangeAspect="1"/>
            </p:cNvPicPr>
            <p:nvPr/>
          </p:nvPicPr>
          <p:blipFill rotWithShape="1">
            <a:blip r:embed="rId3"/>
            <a:srcRect b="50617"/>
            <a:stretch/>
          </p:blipFill>
          <p:spPr>
            <a:xfrm>
              <a:off x="284938" y="2353324"/>
              <a:ext cx="11622123" cy="1471636"/>
            </a:xfrm>
            <a:prstGeom prst="rect">
              <a:avLst/>
            </a:prstGeom>
          </p:spPr>
        </p:pic>
        <p:sp>
          <p:nvSpPr>
            <p:cNvPr id="2" name="Rectangle 1">
              <a:extLst>
                <a:ext uri="{FF2B5EF4-FFF2-40B4-BE49-F238E27FC236}">
                  <a16:creationId xmlns:a16="http://schemas.microsoft.com/office/drawing/2014/main" id="{0C20EEEA-9EB0-5167-48DB-BB147EA630C4}"/>
                </a:ext>
              </a:extLst>
            </p:cNvPr>
            <p:cNvSpPr/>
            <p:nvPr/>
          </p:nvSpPr>
          <p:spPr>
            <a:xfrm>
              <a:off x="1552574" y="2353323"/>
              <a:ext cx="781051" cy="1471637"/>
            </a:xfrm>
            <a:prstGeom prst="rect">
              <a:avLst/>
            </a:prstGeom>
            <a:noFill/>
            <a:ln w="571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Rectangle 2">
            <a:extLst>
              <a:ext uri="{FF2B5EF4-FFF2-40B4-BE49-F238E27FC236}">
                <a16:creationId xmlns:a16="http://schemas.microsoft.com/office/drawing/2014/main" id="{AAAE631E-E931-4609-EAE3-DF647538F153}"/>
              </a:ext>
            </a:extLst>
          </p:cNvPr>
          <p:cNvSpPr/>
          <p:nvPr/>
        </p:nvSpPr>
        <p:spPr>
          <a:xfrm>
            <a:off x="0" y="6019800"/>
            <a:ext cx="12192000" cy="838200"/>
          </a:xfrm>
          <a:prstGeom prst="rect">
            <a:avLst/>
          </a:prstGeom>
          <a:solidFill>
            <a:schemeClr val="tx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Refining </a:t>
            </a:r>
            <a:r>
              <a:rPr lang="en-US" sz="1800" i="1">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status </a:t>
            </a:r>
            <a:r>
              <a:rPr lang="en-IN" sz="180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to a binary 'Approved/Denied' variable streamlines our model, boosting clarity and accuracy in crucial insights.</a:t>
            </a:r>
            <a:endParaRPr lang="en-US" sz="180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969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C4B4965-3095-D491-08C1-A8076DFA3A8A}"/>
              </a:ext>
            </a:extLst>
          </p:cNvPr>
          <p:cNvSpPr txBox="1">
            <a:spLocks/>
          </p:cNvSpPr>
          <p:nvPr/>
        </p:nvSpPr>
        <p:spPr>
          <a:xfrm>
            <a:off x="419100" y="352416"/>
            <a:ext cx="109347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US" b="1">
                <a:latin typeface="Calibri" panose="020F0502020204030204" pitchFamily="34" charset="0"/>
                <a:ea typeface="Calibri" panose="020F0502020204030204" pitchFamily="34" charset="0"/>
                <a:cs typeface="Calibri" panose="020F0502020204030204" pitchFamily="34" charset="0"/>
              </a:rPr>
              <a:t>FILTERED DATASET SNAPSHOT</a:t>
            </a:r>
          </a:p>
        </p:txBody>
      </p:sp>
      <p:pic>
        <p:nvPicPr>
          <p:cNvPr id="4" name="Picture 3">
            <a:extLst>
              <a:ext uri="{FF2B5EF4-FFF2-40B4-BE49-F238E27FC236}">
                <a16:creationId xmlns:a16="http://schemas.microsoft.com/office/drawing/2014/main" id="{A3D796E7-370F-650F-3A9B-E2F571EE489F}"/>
              </a:ext>
            </a:extLst>
          </p:cNvPr>
          <p:cNvPicPr>
            <a:picLocks noChangeAspect="1"/>
          </p:cNvPicPr>
          <p:nvPr/>
        </p:nvPicPr>
        <p:blipFill>
          <a:blip r:embed="rId2"/>
          <a:stretch>
            <a:fillRect/>
          </a:stretch>
        </p:blipFill>
        <p:spPr>
          <a:xfrm>
            <a:off x="419100" y="1331320"/>
            <a:ext cx="11353800" cy="2675406"/>
          </a:xfrm>
          <a:prstGeom prst="rect">
            <a:avLst/>
          </a:prstGeom>
        </p:spPr>
      </p:pic>
      <p:graphicFrame>
        <p:nvGraphicFramePr>
          <p:cNvPr id="5" name="Table 5">
            <a:extLst>
              <a:ext uri="{FF2B5EF4-FFF2-40B4-BE49-F238E27FC236}">
                <a16:creationId xmlns:a16="http://schemas.microsoft.com/office/drawing/2014/main" id="{DE40392C-08D7-8166-0201-A2438C774A54}"/>
              </a:ext>
            </a:extLst>
          </p:cNvPr>
          <p:cNvGraphicFramePr>
            <a:graphicFrameLocks noGrp="1"/>
          </p:cNvGraphicFramePr>
          <p:nvPr>
            <p:extLst>
              <p:ext uri="{D42A27DB-BD31-4B8C-83A1-F6EECF244321}">
                <p14:modId xmlns:p14="http://schemas.microsoft.com/office/powerpoint/2010/main" val="3283268958"/>
              </p:ext>
            </p:extLst>
          </p:nvPr>
        </p:nvGraphicFramePr>
        <p:xfrm>
          <a:off x="419100" y="4212674"/>
          <a:ext cx="5162550" cy="2006298"/>
        </p:xfrm>
        <a:graphic>
          <a:graphicData uri="http://schemas.openxmlformats.org/drawingml/2006/table">
            <a:tbl>
              <a:tblPr firstRow="1" bandRow="1">
                <a:tableStyleId>{5C22544A-7EE6-4342-B048-85BDC9FD1C3A}</a:tableStyleId>
              </a:tblPr>
              <a:tblGrid>
                <a:gridCol w="1266825">
                  <a:extLst>
                    <a:ext uri="{9D8B030D-6E8A-4147-A177-3AD203B41FA5}">
                      <a16:colId xmlns:a16="http://schemas.microsoft.com/office/drawing/2014/main" val="2405927414"/>
                    </a:ext>
                  </a:extLst>
                </a:gridCol>
                <a:gridCol w="3895725">
                  <a:extLst>
                    <a:ext uri="{9D8B030D-6E8A-4147-A177-3AD203B41FA5}">
                      <a16:colId xmlns:a16="http://schemas.microsoft.com/office/drawing/2014/main" val="141147085"/>
                    </a:ext>
                  </a:extLst>
                </a:gridCol>
              </a:tblGrid>
              <a:tr h="286614">
                <a:tc>
                  <a:txBody>
                    <a:bodyPr/>
                    <a:lstStyle/>
                    <a:p>
                      <a:r>
                        <a:rPr lang="en-IN" sz="1100"/>
                        <a:t>Variable</a:t>
                      </a:r>
                    </a:p>
                  </a:txBody>
                  <a:tcPr/>
                </a:tc>
                <a:tc>
                  <a:txBody>
                    <a:bodyPr/>
                    <a:lstStyle/>
                    <a:p>
                      <a:r>
                        <a:rPr lang="en-IN" sz="1100"/>
                        <a:t>Description</a:t>
                      </a:r>
                    </a:p>
                  </a:txBody>
                  <a:tcPr/>
                </a:tc>
                <a:extLst>
                  <a:ext uri="{0D108BD9-81ED-4DB2-BD59-A6C34878D82A}">
                    <a16:rowId xmlns:a16="http://schemas.microsoft.com/office/drawing/2014/main" val="869979639"/>
                  </a:ext>
                </a:extLst>
              </a:tr>
              <a:tr h="286614">
                <a:tc>
                  <a:txBody>
                    <a:bodyPr/>
                    <a:lstStyle/>
                    <a:p>
                      <a:r>
                        <a:rPr lang="en-IN" sz="1100">
                          <a:solidFill>
                            <a:schemeClr val="bg2">
                              <a:lumMod val="10000"/>
                            </a:schemeClr>
                          </a:solidFill>
                        </a:rPr>
                        <a:t>case_status</a:t>
                      </a:r>
                      <a:endParaRPr lang="en-IN" sz="1100" err="1">
                        <a:solidFill>
                          <a:schemeClr val="bg2">
                            <a:lumMod val="10000"/>
                          </a:schemeClr>
                        </a:solidFill>
                      </a:endParaRPr>
                    </a:p>
                  </a:txBody>
                  <a:tcPr/>
                </a:tc>
                <a:tc>
                  <a:txBody>
                    <a:bodyPr/>
                    <a:lstStyle/>
                    <a:p>
                      <a:r>
                        <a:rPr lang="en-IN" sz="1100">
                          <a:solidFill>
                            <a:schemeClr val="bg2">
                              <a:lumMod val="10000"/>
                            </a:schemeClr>
                          </a:solidFill>
                        </a:rPr>
                        <a:t>Current status of the LCA application.</a:t>
                      </a:r>
                    </a:p>
                  </a:txBody>
                  <a:tcPr/>
                </a:tc>
                <a:extLst>
                  <a:ext uri="{0D108BD9-81ED-4DB2-BD59-A6C34878D82A}">
                    <a16:rowId xmlns:a16="http://schemas.microsoft.com/office/drawing/2014/main" val="3756496243"/>
                  </a:ext>
                </a:extLst>
              </a:tr>
              <a:tr h="286614">
                <a:tc>
                  <a:txBody>
                    <a:bodyPr/>
                    <a:lstStyle/>
                    <a:p>
                      <a:r>
                        <a:rPr lang="en-IN" sz="1100">
                          <a:solidFill>
                            <a:schemeClr val="bg2">
                              <a:lumMod val="10000"/>
                            </a:schemeClr>
                          </a:solidFill>
                        </a:rPr>
                        <a:t>emp_name</a:t>
                      </a:r>
                      <a:endParaRPr lang="en-IN" sz="1100" err="1">
                        <a:solidFill>
                          <a:schemeClr val="bg2">
                            <a:lumMod val="10000"/>
                          </a:schemeClr>
                        </a:solidFill>
                      </a:endParaRPr>
                    </a:p>
                  </a:txBody>
                  <a:tcPr/>
                </a:tc>
                <a:tc>
                  <a:txBody>
                    <a:bodyPr/>
                    <a:lstStyle/>
                    <a:p>
                      <a:r>
                        <a:rPr lang="en-IN" sz="1100">
                          <a:solidFill>
                            <a:schemeClr val="bg2">
                              <a:lumMod val="10000"/>
                            </a:schemeClr>
                          </a:solidFill>
                        </a:rPr>
                        <a:t>Name of the employer submitting LCA​.</a:t>
                      </a:r>
                    </a:p>
                  </a:txBody>
                  <a:tcPr/>
                </a:tc>
                <a:extLst>
                  <a:ext uri="{0D108BD9-81ED-4DB2-BD59-A6C34878D82A}">
                    <a16:rowId xmlns:a16="http://schemas.microsoft.com/office/drawing/2014/main" val="2575343795"/>
                  </a:ext>
                </a:extLst>
              </a:tr>
              <a:tr h="286614">
                <a:tc>
                  <a:txBody>
                    <a:bodyPr/>
                    <a:lstStyle/>
                    <a:p>
                      <a:r>
                        <a:rPr lang="en-IN" sz="1100">
                          <a:solidFill>
                            <a:schemeClr val="bg2">
                              <a:lumMod val="10000"/>
                            </a:schemeClr>
                          </a:solidFill>
                        </a:rPr>
                        <a:t>job_title</a:t>
                      </a:r>
                      <a:endParaRPr lang="en-IN" sz="1100" err="1">
                        <a:solidFill>
                          <a:schemeClr val="bg2">
                            <a:lumMod val="10000"/>
                          </a:schemeClr>
                        </a:solidFill>
                      </a:endParaRPr>
                    </a:p>
                  </a:txBody>
                  <a:tcPr/>
                </a:tc>
                <a:tc>
                  <a:txBody>
                    <a:bodyPr/>
                    <a:lstStyle/>
                    <a:p>
                      <a:r>
                        <a:rPr lang="en-IN" sz="1100">
                          <a:solidFill>
                            <a:schemeClr val="bg2">
                              <a:lumMod val="10000"/>
                            </a:schemeClr>
                          </a:solidFill>
                        </a:rPr>
                        <a:t>Title of the job for which LCA was submitted​.</a:t>
                      </a:r>
                    </a:p>
                  </a:txBody>
                  <a:tcPr/>
                </a:tc>
                <a:extLst>
                  <a:ext uri="{0D108BD9-81ED-4DB2-BD59-A6C34878D82A}">
                    <a16:rowId xmlns:a16="http://schemas.microsoft.com/office/drawing/2014/main" val="311085868"/>
                  </a:ext>
                </a:extLst>
              </a:tr>
              <a:tr h="286614">
                <a:tc>
                  <a:txBody>
                    <a:bodyPr/>
                    <a:lstStyle/>
                    <a:p>
                      <a:r>
                        <a:rPr lang="en-IN" sz="1100">
                          <a:solidFill>
                            <a:schemeClr val="bg2">
                              <a:lumMod val="10000"/>
                            </a:schemeClr>
                          </a:solidFill>
                        </a:rPr>
                        <a:t>soc_code</a:t>
                      </a:r>
                      <a:endParaRPr lang="en-IN" sz="1100" err="1">
                        <a:solidFill>
                          <a:schemeClr val="bg2">
                            <a:lumMod val="10000"/>
                          </a:schemeClr>
                        </a:solidFill>
                      </a:endParaRPr>
                    </a:p>
                  </a:txBody>
                  <a:tcPr/>
                </a:tc>
                <a:tc>
                  <a:txBody>
                    <a:bodyPr/>
                    <a:lstStyle/>
                    <a:p>
                      <a:r>
                        <a:rPr lang="en-IN" sz="1100">
                          <a:solidFill>
                            <a:schemeClr val="bg2">
                              <a:lumMod val="10000"/>
                            </a:schemeClr>
                          </a:solidFill>
                        </a:rPr>
                        <a:t>Occupational Code linked to the job title of LCA.</a:t>
                      </a:r>
                    </a:p>
                  </a:txBody>
                  <a:tcPr/>
                </a:tc>
                <a:extLst>
                  <a:ext uri="{0D108BD9-81ED-4DB2-BD59-A6C34878D82A}">
                    <a16:rowId xmlns:a16="http://schemas.microsoft.com/office/drawing/2014/main" val="1014406980"/>
                  </a:ext>
                </a:extLst>
              </a:tr>
              <a:tr h="286614">
                <a:tc>
                  <a:txBody>
                    <a:bodyPr/>
                    <a:lstStyle/>
                    <a:p>
                      <a:r>
                        <a:rPr lang="en-IN" sz="1100">
                          <a:solidFill>
                            <a:schemeClr val="bg2">
                              <a:lumMod val="10000"/>
                            </a:schemeClr>
                          </a:solidFill>
                        </a:rPr>
                        <a:t>soc_name</a:t>
                      </a:r>
                      <a:endParaRPr lang="en-IN" sz="1100" err="1">
                        <a:solidFill>
                          <a:schemeClr val="bg2">
                            <a:lumMod val="10000"/>
                          </a:schemeClr>
                        </a:solidFill>
                      </a:endParaRPr>
                    </a:p>
                  </a:txBody>
                  <a:tcPr/>
                </a:tc>
                <a:tc>
                  <a:txBody>
                    <a:bodyPr/>
                    <a:lstStyle/>
                    <a:p>
                      <a:r>
                        <a:rPr lang="en-IN" sz="1100">
                          <a:solidFill>
                            <a:schemeClr val="bg2">
                              <a:lumMod val="10000"/>
                            </a:schemeClr>
                          </a:solidFill>
                        </a:rPr>
                        <a:t>Occupational Name associated with the job title of LCA.</a:t>
                      </a:r>
                    </a:p>
                  </a:txBody>
                  <a:tcPr/>
                </a:tc>
                <a:extLst>
                  <a:ext uri="{0D108BD9-81ED-4DB2-BD59-A6C34878D82A}">
                    <a16:rowId xmlns:a16="http://schemas.microsoft.com/office/drawing/2014/main" val="1479368017"/>
                  </a:ext>
                </a:extLst>
              </a:tr>
              <a:tr h="286614">
                <a:tc>
                  <a:txBody>
                    <a:bodyPr/>
                    <a:lstStyle/>
                    <a:p>
                      <a:r>
                        <a:rPr lang="en-IN" sz="1100">
                          <a:solidFill>
                            <a:schemeClr val="bg2">
                              <a:lumMod val="10000"/>
                            </a:schemeClr>
                          </a:solidFill>
                        </a:rPr>
                        <a:t>naics_code</a:t>
                      </a:r>
                      <a:endParaRPr lang="en-IN" sz="1100" err="1">
                        <a:solidFill>
                          <a:schemeClr val="bg2">
                            <a:lumMod val="10000"/>
                          </a:schemeClr>
                        </a:solidFill>
                      </a:endParaRPr>
                    </a:p>
                  </a:txBody>
                  <a:tcPr/>
                </a:tc>
                <a:tc>
                  <a:txBody>
                    <a:bodyPr/>
                    <a:lstStyle/>
                    <a:p>
                      <a:r>
                        <a:rPr lang="en-IN" sz="1100">
                          <a:solidFill>
                            <a:schemeClr val="bg2">
                              <a:lumMod val="10000"/>
                            </a:schemeClr>
                          </a:solidFill>
                        </a:rPr>
                        <a:t>Employer Industry Code​.</a:t>
                      </a:r>
                    </a:p>
                  </a:txBody>
                  <a:tcPr/>
                </a:tc>
                <a:extLst>
                  <a:ext uri="{0D108BD9-81ED-4DB2-BD59-A6C34878D82A}">
                    <a16:rowId xmlns:a16="http://schemas.microsoft.com/office/drawing/2014/main" val="1475807467"/>
                  </a:ext>
                </a:extLst>
              </a:tr>
            </a:tbl>
          </a:graphicData>
        </a:graphic>
      </p:graphicFrame>
      <p:graphicFrame>
        <p:nvGraphicFramePr>
          <p:cNvPr id="2" name="Table 5">
            <a:extLst>
              <a:ext uri="{FF2B5EF4-FFF2-40B4-BE49-F238E27FC236}">
                <a16:creationId xmlns:a16="http://schemas.microsoft.com/office/drawing/2014/main" id="{94371AC5-2491-735A-295D-BCFA052DBF72}"/>
              </a:ext>
            </a:extLst>
          </p:cNvPr>
          <p:cNvGraphicFramePr>
            <a:graphicFrameLocks noGrp="1"/>
          </p:cNvGraphicFramePr>
          <p:nvPr>
            <p:extLst>
              <p:ext uri="{D42A27DB-BD31-4B8C-83A1-F6EECF244321}">
                <p14:modId xmlns:p14="http://schemas.microsoft.com/office/powerpoint/2010/main" val="1011418661"/>
              </p:ext>
            </p:extLst>
          </p:nvPr>
        </p:nvGraphicFramePr>
        <p:xfrm>
          <a:off x="6610350" y="4212674"/>
          <a:ext cx="5162550" cy="1711875"/>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405927414"/>
                    </a:ext>
                  </a:extLst>
                </a:gridCol>
                <a:gridCol w="3943350">
                  <a:extLst>
                    <a:ext uri="{9D8B030D-6E8A-4147-A177-3AD203B41FA5}">
                      <a16:colId xmlns:a16="http://schemas.microsoft.com/office/drawing/2014/main" val="141147085"/>
                    </a:ext>
                  </a:extLst>
                </a:gridCol>
              </a:tblGrid>
              <a:tr h="316832">
                <a:tc>
                  <a:txBody>
                    <a:bodyPr/>
                    <a:lstStyle/>
                    <a:p>
                      <a:r>
                        <a:rPr lang="en-IN" sz="1100"/>
                        <a:t>Variable</a:t>
                      </a:r>
                    </a:p>
                  </a:txBody>
                  <a:tcPr/>
                </a:tc>
                <a:tc>
                  <a:txBody>
                    <a:bodyPr/>
                    <a:lstStyle/>
                    <a:p>
                      <a:r>
                        <a:rPr lang="en-IN" sz="1100"/>
                        <a:t>Description</a:t>
                      </a:r>
                    </a:p>
                  </a:txBody>
                  <a:tcPr/>
                </a:tc>
                <a:extLst>
                  <a:ext uri="{0D108BD9-81ED-4DB2-BD59-A6C34878D82A}">
                    <a16:rowId xmlns:a16="http://schemas.microsoft.com/office/drawing/2014/main" val="869979639"/>
                  </a:ext>
                </a:extLst>
              </a:tr>
              <a:tr h="316832">
                <a:tc>
                  <a:txBody>
                    <a:bodyPr/>
                    <a:lstStyle/>
                    <a:p>
                      <a:r>
                        <a:rPr lang="en-IN" sz="1100" dirty="0">
                          <a:solidFill>
                            <a:schemeClr val="bg2">
                              <a:lumMod val="10000"/>
                            </a:schemeClr>
                          </a:solidFill>
                        </a:rPr>
                        <a:t>work_city</a:t>
                      </a:r>
                    </a:p>
                  </a:txBody>
                  <a:tcPr/>
                </a:tc>
                <a:tc>
                  <a:txBody>
                    <a:bodyPr/>
                    <a:lstStyle/>
                    <a:p>
                      <a:r>
                        <a:rPr lang="en-IN" sz="1100" dirty="0">
                          <a:solidFill>
                            <a:schemeClr val="bg2">
                              <a:lumMod val="10000"/>
                            </a:schemeClr>
                          </a:solidFill>
                        </a:rPr>
                        <a:t>Employment city of H1B worker.</a:t>
                      </a:r>
                    </a:p>
                  </a:txBody>
                  <a:tcPr/>
                </a:tc>
                <a:extLst>
                  <a:ext uri="{0D108BD9-81ED-4DB2-BD59-A6C34878D82A}">
                    <a16:rowId xmlns:a16="http://schemas.microsoft.com/office/drawing/2014/main" val="3756496243"/>
                  </a:ext>
                </a:extLst>
              </a:tr>
              <a:tr h="316832">
                <a:tc>
                  <a:txBody>
                    <a:bodyPr/>
                    <a:lstStyle/>
                    <a:p>
                      <a:r>
                        <a:rPr lang="en-IN" sz="1100" dirty="0">
                          <a:solidFill>
                            <a:schemeClr val="bg2">
                              <a:lumMod val="10000"/>
                            </a:schemeClr>
                          </a:solidFill>
                        </a:rPr>
                        <a:t>work_zip</a:t>
                      </a:r>
                    </a:p>
                  </a:txBody>
                  <a:tcPr/>
                </a:tc>
                <a:tc>
                  <a:txBody>
                    <a:bodyPr/>
                    <a:lstStyle/>
                    <a:p>
                      <a:r>
                        <a:rPr lang="en-IN" sz="1100" dirty="0">
                          <a:solidFill>
                            <a:schemeClr val="bg2">
                              <a:lumMod val="10000"/>
                            </a:schemeClr>
                          </a:solidFill>
                        </a:rPr>
                        <a:t>Zip code of H1B worker's employment area.</a:t>
                      </a:r>
                    </a:p>
                  </a:txBody>
                  <a:tcPr/>
                </a:tc>
                <a:extLst>
                  <a:ext uri="{0D108BD9-81ED-4DB2-BD59-A6C34878D82A}">
                    <a16:rowId xmlns:a16="http://schemas.microsoft.com/office/drawing/2014/main" val="2575343795"/>
                  </a:ext>
                </a:extLst>
              </a:tr>
              <a:tr h="444547">
                <a:tc>
                  <a:txBody>
                    <a:bodyPr/>
                    <a:lstStyle/>
                    <a:p>
                      <a:r>
                        <a:rPr lang="en-IN" sz="1100" dirty="0">
                          <a:solidFill>
                            <a:schemeClr val="bg2">
                              <a:lumMod val="10000"/>
                            </a:schemeClr>
                          </a:solidFill>
                        </a:rPr>
                        <a:t>date_gap</a:t>
                      </a:r>
                    </a:p>
                  </a:txBody>
                  <a:tcPr/>
                </a:tc>
                <a:tc>
                  <a:txBody>
                    <a:bodyPr/>
                    <a:lstStyle/>
                    <a:p>
                      <a:r>
                        <a:rPr lang="en-IN" sz="1100" dirty="0">
                          <a:solidFill>
                            <a:schemeClr val="bg2">
                              <a:lumMod val="10000"/>
                            </a:schemeClr>
                          </a:solidFill>
                        </a:rPr>
                        <a:t>Time difference between application filing and adjudication dates.</a:t>
                      </a:r>
                    </a:p>
                  </a:txBody>
                  <a:tcPr/>
                </a:tc>
                <a:extLst>
                  <a:ext uri="{0D108BD9-81ED-4DB2-BD59-A6C34878D82A}">
                    <a16:rowId xmlns:a16="http://schemas.microsoft.com/office/drawing/2014/main" val="311085868"/>
                  </a:ext>
                </a:extLst>
              </a:tr>
              <a:tr h="316832">
                <a:tc>
                  <a:txBody>
                    <a:bodyPr/>
                    <a:lstStyle/>
                    <a:p>
                      <a:r>
                        <a:rPr lang="en-IN" sz="1100" dirty="0">
                          <a:solidFill>
                            <a:schemeClr val="bg2">
                              <a:lumMod val="10000"/>
                            </a:schemeClr>
                          </a:solidFill>
                        </a:rPr>
                        <a:t>prevailing_wage</a:t>
                      </a:r>
                    </a:p>
                  </a:txBody>
                  <a:tcPr/>
                </a:tc>
                <a:tc>
                  <a:txBody>
                    <a:bodyPr/>
                    <a:lstStyle/>
                    <a:p>
                      <a:r>
                        <a:rPr lang="en-IN" sz="1100" dirty="0">
                          <a:solidFill>
                            <a:schemeClr val="bg2">
                              <a:lumMod val="10000"/>
                            </a:schemeClr>
                          </a:solidFill>
                        </a:rPr>
                        <a:t>Wage rate set by DOL for H1B workers.</a:t>
                      </a:r>
                    </a:p>
                  </a:txBody>
                  <a:tcPr/>
                </a:tc>
                <a:extLst>
                  <a:ext uri="{0D108BD9-81ED-4DB2-BD59-A6C34878D82A}">
                    <a16:rowId xmlns:a16="http://schemas.microsoft.com/office/drawing/2014/main" val="36412924"/>
                  </a:ext>
                </a:extLst>
              </a:tr>
            </a:tbl>
          </a:graphicData>
        </a:graphic>
      </p:graphicFrame>
    </p:spTree>
    <p:extLst>
      <p:ext uri="{BB962C8B-B14F-4D97-AF65-F5344CB8AC3E}">
        <p14:creationId xmlns:p14="http://schemas.microsoft.com/office/powerpoint/2010/main" val="4272897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A9E213-A619-13DF-987A-42E632AFFBA3}"/>
              </a:ext>
            </a:extLst>
          </p:cNvPr>
          <p:cNvSpPr/>
          <p:nvPr/>
        </p:nvSpPr>
        <p:spPr>
          <a:xfrm>
            <a:off x="5676900" y="2466622"/>
            <a:ext cx="5686425" cy="80884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Placeholder 1">
            <a:extLst>
              <a:ext uri="{FF2B5EF4-FFF2-40B4-BE49-F238E27FC236}">
                <a16:creationId xmlns:a16="http://schemas.microsoft.com/office/drawing/2014/main" id="{154AFEBB-27C9-2A48-9B7C-DF4FA8D083D2}"/>
              </a:ext>
            </a:extLst>
          </p:cNvPr>
          <p:cNvSpPr>
            <a:spLocks noGrp="1"/>
          </p:cNvSpPr>
          <p:nvPr>
            <p:ph type="body" sz="quarter" idx="10"/>
          </p:nvPr>
        </p:nvSpPr>
        <p:spPr/>
        <p:txBody>
          <a:bodyPr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bg1"/>
                </a:solidFill>
                <a:effectLst/>
                <a:uLnTx/>
                <a:uFillTx/>
                <a:latin typeface="Calibri"/>
              </a:rPr>
              <a:t>Problem Statement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BE5700"/>
                </a:solidFill>
                <a:effectLst/>
                <a:uLnTx/>
                <a:uFillTx/>
                <a:latin typeface="Calibri"/>
              </a:rPr>
              <a:t>Data Snapshot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Calibri"/>
              </a:rPr>
              <a:t>Approach to Solution</a:t>
            </a:r>
            <a:endParaRPr kumimoji="0" lang="en-US" sz="2800" b="0" i="0" u="none" strike="noStrike" kern="1200" cap="none" spc="0" normalizeH="0" baseline="0" noProof="0" dirty="0">
              <a:ln>
                <a:noFill/>
              </a:ln>
              <a:solidFill>
                <a:schemeClr val="bg1"/>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BE5700"/>
                </a:solidFill>
                <a:effectLst/>
                <a:uLnTx/>
                <a:uFillTx/>
                <a:latin typeface="Calibri"/>
              </a:rPr>
              <a:t>Data Exploration – Insights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BE5700"/>
                </a:solidFill>
                <a:effectLst/>
                <a:uLnTx/>
                <a:uFillTx/>
                <a:latin typeface="Calibri"/>
              </a:rPr>
              <a:t>Predictive Modeling Comparison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BE5700"/>
              </a:solidFill>
              <a:effectLst/>
              <a:uLnTx/>
              <a:uFillTx/>
              <a:latin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BE5700"/>
                </a:solidFill>
                <a:effectLst/>
                <a:uLnTx/>
                <a:uFillTx/>
                <a:latin typeface="Calibri"/>
              </a:rPr>
              <a:t>Result Interpretation</a:t>
            </a:r>
          </a:p>
        </p:txBody>
      </p:sp>
      <p:sp>
        <p:nvSpPr>
          <p:cNvPr id="3" name="Title 2">
            <a:extLst>
              <a:ext uri="{FF2B5EF4-FFF2-40B4-BE49-F238E27FC236}">
                <a16:creationId xmlns:a16="http://schemas.microsoft.com/office/drawing/2014/main" id="{3A3A7055-74FD-45CC-12C4-8CF5C20D7264}"/>
              </a:ext>
            </a:extLst>
          </p:cNvPr>
          <p:cNvSpPr>
            <a:spLocks noGrp="1"/>
          </p:cNvSpPr>
          <p:nvPr>
            <p:ph type="title"/>
          </p:nvPr>
        </p:nvSpPr>
        <p:spPr>
          <a:xfrm>
            <a:off x="819429" y="1734908"/>
            <a:ext cx="3029814" cy="3388183"/>
          </a:xfrm>
        </p:spPr>
        <p:txBody>
          <a:bodyPr anchor="ctr"/>
          <a:lstStyle/>
          <a:p>
            <a:pPr algn="ctr"/>
            <a:r>
              <a:rPr lang="en-IN" dirty="0"/>
              <a:t>AGENDA</a:t>
            </a:r>
          </a:p>
        </p:txBody>
      </p:sp>
    </p:spTree>
    <p:extLst>
      <p:ext uri="{BB962C8B-B14F-4D97-AF65-F5344CB8AC3E}">
        <p14:creationId xmlns:p14="http://schemas.microsoft.com/office/powerpoint/2010/main" val="118362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D9E7E00-8C66-C99F-37F6-FAB981B868D0}"/>
              </a:ext>
            </a:extLst>
          </p:cNvPr>
          <p:cNvGrpSpPr/>
          <p:nvPr/>
        </p:nvGrpSpPr>
        <p:grpSpPr>
          <a:xfrm>
            <a:off x="1439544" y="1829632"/>
            <a:ext cx="9312913" cy="4048479"/>
            <a:chOff x="1494665" y="1829632"/>
            <a:chExt cx="9312913" cy="4048479"/>
          </a:xfrm>
        </p:grpSpPr>
        <p:sp>
          <p:nvSpPr>
            <p:cNvPr id="97" name="Rectangle 96">
              <a:extLst>
                <a:ext uri="{FF2B5EF4-FFF2-40B4-BE49-F238E27FC236}">
                  <a16:creationId xmlns:a16="http://schemas.microsoft.com/office/drawing/2014/main" id="{1EC9F94B-5229-49D4-1677-65572AC57420}"/>
                </a:ext>
              </a:extLst>
            </p:cNvPr>
            <p:cNvSpPr/>
            <p:nvPr/>
          </p:nvSpPr>
          <p:spPr>
            <a:xfrm>
              <a:off x="3931151" y="1829632"/>
              <a:ext cx="6876427" cy="761567"/>
            </a:xfrm>
            <a:prstGeom prst="rect">
              <a:avLst/>
            </a:prstGeom>
            <a:solidFill>
              <a:schemeClr val="accent1">
                <a:lumMod val="20000"/>
                <a:lumOff val="80000"/>
              </a:schemeClr>
            </a:solidFill>
            <a:effectLst/>
          </p:spPr>
          <p:txBody>
            <a:bodyPr wrap="square" rtlCol="0" anchor="ctr">
              <a:normAutofit/>
            </a:bodyPr>
            <a:lstStyle/>
            <a:p>
              <a:pPr marL="495148" marR="0" lvl="2" indent="0" defTabSz="914400" eaLnBrk="1" fontAlgn="base" latinLnBrk="0" hangingPunct="1">
                <a:lnSpc>
                  <a:spcPct val="100000"/>
                </a:lnSpc>
                <a:spcBef>
                  <a:spcPts val="0"/>
                </a:spcBef>
                <a:spcAft>
                  <a:spcPts val="2599"/>
                </a:spcAft>
                <a:buClrTx/>
                <a:buSzPct val="80000"/>
                <a:buFont typeface="Webdings" pitchFamily="18" charset="2"/>
                <a:buNone/>
                <a:tabLst/>
                <a:defRPr/>
              </a:pPr>
              <a:r>
                <a:rPr kumimoji="0" lang="en-US" sz="1400" b="0" i="0" u="none" strike="noStrike" kern="0" cap="none" spc="0" normalizeH="0" baseline="0" noProof="0" dirty="0">
                  <a:ln>
                    <a:noFill/>
                  </a:ln>
                  <a:solidFill>
                    <a:schemeClr val="bg2">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rPr>
                <a:t>Lorem ipsum dolor sit amet, consectetur </a:t>
              </a:r>
              <a:r>
                <a:rPr kumimoji="0" lang="en-US" sz="1400" b="0" i="0" u="none" strike="noStrike" kern="0" cap="none" spc="0" normalizeH="0" baseline="0" noProof="0" dirty="0" err="1">
                  <a:ln>
                    <a:noFill/>
                  </a:ln>
                  <a:solidFill>
                    <a:schemeClr val="bg2">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rPr>
                <a:t>adipiscing</a:t>
              </a:r>
              <a:r>
                <a:rPr kumimoji="0" lang="en-US" sz="1400" b="0" i="0" u="none" strike="noStrike" kern="0" cap="none" spc="0" normalizeH="0" baseline="0" noProof="0" dirty="0">
                  <a:ln>
                    <a:noFill/>
                  </a:ln>
                  <a:solidFill>
                    <a:schemeClr val="bg2">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400" b="0" i="0" u="none" strike="noStrike" kern="0" cap="none" spc="0" normalizeH="0" baseline="0" noProof="0" dirty="0" err="1">
                  <a:ln>
                    <a:noFill/>
                  </a:ln>
                  <a:solidFill>
                    <a:schemeClr val="bg2">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rPr>
                <a:t>elit</a:t>
              </a:r>
              <a:r>
                <a:rPr kumimoji="0" lang="en-US" sz="1400" b="0" i="0" u="none" strike="noStrike" kern="0" cap="none" spc="0" normalizeH="0" baseline="0" noProof="0" dirty="0">
                  <a:ln>
                    <a:noFill/>
                  </a:ln>
                  <a:solidFill>
                    <a:schemeClr val="bg2">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rPr>
                <a:t>. </a:t>
              </a:r>
            </a:p>
          </p:txBody>
        </p:sp>
        <p:sp>
          <p:nvSpPr>
            <p:cNvPr id="98" name="Rectangle 97">
              <a:extLst>
                <a:ext uri="{FF2B5EF4-FFF2-40B4-BE49-F238E27FC236}">
                  <a16:creationId xmlns:a16="http://schemas.microsoft.com/office/drawing/2014/main" id="{6A0E49C8-1FFC-D9D8-9D46-3D29655EFF82}"/>
                </a:ext>
              </a:extLst>
            </p:cNvPr>
            <p:cNvSpPr/>
            <p:nvPr/>
          </p:nvSpPr>
          <p:spPr>
            <a:xfrm>
              <a:off x="3931151" y="2650941"/>
              <a:ext cx="6876427" cy="761567"/>
            </a:xfrm>
            <a:prstGeom prst="rect">
              <a:avLst/>
            </a:prstGeom>
            <a:solidFill>
              <a:schemeClr val="accent1">
                <a:lumMod val="20000"/>
                <a:lumOff val="80000"/>
              </a:schemeClr>
            </a:solidFill>
            <a:effectLst/>
          </p:spPr>
          <p:txBody>
            <a:bodyPr wrap="square" rtlCol="0" anchor="ctr">
              <a:normAutofit/>
            </a:bodyPr>
            <a:lstStyle/>
            <a:p>
              <a:pPr marL="495148" lvl="2" fontAlgn="base">
                <a:spcAft>
                  <a:spcPts val="2599"/>
                </a:spcAft>
                <a:buSzPct val="80000"/>
              </a:pPr>
              <a:endParaRPr kumimoji="0" lang="en-US" sz="1400" b="0" i="0" u="none" strike="noStrike" kern="0" cap="none" spc="0" normalizeH="0" baseline="0" noProof="0">
                <a:ln>
                  <a:noFill/>
                </a:ln>
                <a:solidFill>
                  <a:schemeClr val="bg2">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414696D0-359E-1D40-5F30-E9AFD1A8D460}"/>
                </a:ext>
              </a:extLst>
            </p:cNvPr>
            <p:cNvSpPr/>
            <p:nvPr/>
          </p:nvSpPr>
          <p:spPr>
            <a:xfrm>
              <a:off x="3931151" y="3472249"/>
              <a:ext cx="6876427" cy="761567"/>
            </a:xfrm>
            <a:prstGeom prst="rect">
              <a:avLst/>
            </a:prstGeom>
            <a:solidFill>
              <a:schemeClr val="accent1">
                <a:lumMod val="20000"/>
                <a:lumOff val="80000"/>
              </a:schemeClr>
            </a:solidFill>
            <a:effectLst/>
          </p:spPr>
          <p:txBody>
            <a:bodyPr wrap="square" rtlCol="0" anchor="ctr">
              <a:normAutofit/>
            </a:bodyPr>
            <a:lstStyle/>
            <a:p>
              <a:pPr marL="495148" marR="0" lvl="2" indent="0" defTabSz="914400" eaLnBrk="1" fontAlgn="base" latinLnBrk="0" hangingPunct="1">
                <a:lnSpc>
                  <a:spcPct val="100000"/>
                </a:lnSpc>
                <a:spcBef>
                  <a:spcPts val="0"/>
                </a:spcBef>
                <a:spcAft>
                  <a:spcPts val="2599"/>
                </a:spcAft>
                <a:buClrTx/>
                <a:buSzPct val="80000"/>
                <a:buFont typeface="Webdings" pitchFamily="18" charset="2"/>
                <a:buNone/>
                <a:tabLst/>
                <a:defRPr/>
              </a:pPr>
              <a:endParaRPr kumimoji="0" lang="en-US" sz="1400" b="0" i="0" u="none" strike="noStrike" kern="0" cap="none" spc="0" normalizeH="0" baseline="0" noProof="0">
                <a:ln>
                  <a:noFill/>
                </a:ln>
                <a:solidFill>
                  <a:schemeClr val="bg2">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6D6AE5E3-936A-E4A5-6734-D9242D6C7315}"/>
                </a:ext>
              </a:extLst>
            </p:cNvPr>
            <p:cNvSpPr/>
            <p:nvPr/>
          </p:nvSpPr>
          <p:spPr>
            <a:xfrm>
              <a:off x="3931151" y="4293558"/>
              <a:ext cx="6876427" cy="761567"/>
            </a:xfrm>
            <a:prstGeom prst="rect">
              <a:avLst/>
            </a:prstGeom>
            <a:solidFill>
              <a:schemeClr val="accent1">
                <a:lumMod val="20000"/>
                <a:lumOff val="80000"/>
              </a:schemeClr>
            </a:solidFill>
            <a:effectLst/>
          </p:spPr>
          <p:txBody>
            <a:bodyPr wrap="square" rtlCol="0" anchor="ctr">
              <a:normAutofit/>
            </a:bodyPr>
            <a:lstStyle/>
            <a:p>
              <a:pPr marL="495148" marR="0" lvl="2" indent="0" defTabSz="914400" eaLnBrk="1" fontAlgn="base" latinLnBrk="0" hangingPunct="1">
                <a:lnSpc>
                  <a:spcPct val="100000"/>
                </a:lnSpc>
                <a:spcBef>
                  <a:spcPts val="0"/>
                </a:spcBef>
                <a:spcAft>
                  <a:spcPts val="2599"/>
                </a:spcAft>
                <a:buClrTx/>
                <a:buSzPct val="80000"/>
                <a:buFont typeface="Webdings" pitchFamily="18" charset="2"/>
                <a:buNone/>
                <a:tabLst/>
                <a:defRPr/>
              </a:pPr>
              <a:endParaRPr kumimoji="0" lang="en-US" sz="1400" b="0" i="0" u="none" strike="noStrike" kern="0" cap="none" spc="0" normalizeH="0" baseline="0" noProof="0">
                <a:ln>
                  <a:noFill/>
                </a:ln>
                <a:solidFill>
                  <a:schemeClr val="bg2">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1" name="Rectangle 100">
              <a:extLst>
                <a:ext uri="{FF2B5EF4-FFF2-40B4-BE49-F238E27FC236}">
                  <a16:creationId xmlns:a16="http://schemas.microsoft.com/office/drawing/2014/main" id="{458DE898-D742-C7DF-13AB-87FE5ACF3BB4}"/>
                </a:ext>
              </a:extLst>
            </p:cNvPr>
            <p:cNvSpPr/>
            <p:nvPr/>
          </p:nvSpPr>
          <p:spPr>
            <a:xfrm>
              <a:off x="3931151" y="5116544"/>
              <a:ext cx="6876427" cy="761567"/>
            </a:xfrm>
            <a:prstGeom prst="rect">
              <a:avLst/>
            </a:prstGeom>
            <a:solidFill>
              <a:schemeClr val="accent1">
                <a:lumMod val="20000"/>
                <a:lumOff val="80000"/>
              </a:schemeClr>
            </a:solidFill>
            <a:effectLst/>
          </p:spPr>
          <p:txBody>
            <a:bodyPr wrap="square" rtlCol="0" anchor="ctr">
              <a:normAutofit/>
            </a:bodyPr>
            <a:lstStyle/>
            <a:p>
              <a:pPr marL="495148" marR="0" lvl="2" indent="0" defTabSz="914400" eaLnBrk="1" fontAlgn="base" latinLnBrk="0" hangingPunct="1">
                <a:lnSpc>
                  <a:spcPct val="100000"/>
                </a:lnSpc>
                <a:spcBef>
                  <a:spcPts val="0"/>
                </a:spcBef>
                <a:spcAft>
                  <a:spcPts val="2599"/>
                </a:spcAft>
                <a:buClrTx/>
                <a:buSzPct val="80000"/>
                <a:buFont typeface="Webdings" pitchFamily="18" charset="2"/>
                <a:buNone/>
                <a:tabLst/>
                <a:defRPr/>
              </a:pPr>
              <a:endParaRPr kumimoji="0" lang="en-US" sz="1400" b="0" i="0" u="none" strike="noStrike" kern="0" cap="none" spc="0" normalizeH="0" baseline="0" noProof="0">
                <a:ln>
                  <a:noFill/>
                </a:ln>
                <a:solidFill>
                  <a:schemeClr val="bg2">
                    <a:lumMod val="1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2" name="Pentagon 15">
              <a:extLst>
                <a:ext uri="{FF2B5EF4-FFF2-40B4-BE49-F238E27FC236}">
                  <a16:creationId xmlns:a16="http://schemas.microsoft.com/office/drawing/2014/main" id="{66268EB4-0110-6EFB-5781-8C6F241CD531}"/>
                </a:ext>
              </a:extLst>
            </p:cNvPr>
            <p:cNvSpPr/>
            <p:nvPr/>
          </p:nvSpPr>
          <p:spPr>
            <a:xfrm>
              <a:off x="1494665" y="1829632"/>
              <a:ext cx="2877460" cy="761567"/>
            </a:xfrm>
            <a:prstGeom prst="homePlate">
              <a:avLst>
                <a:gd name="adj" fmla="val 30682"/>
              </a:avLst>
            </a:prstGeom>
            <a:solidFill>
              <a:schemeClr val="tx1"/>
            </a:solidFill>
            <a:effectLst/>
          </p:spPr>
          <p:txBody>
            <a:bodyPr wrap="square" rtlCol="0" anchor="ctr">
              <a:normAutofit/>
            </a:bodyPr>
            <a:lstStyle/>
            <a:p>
              <a:pPr marL="369642" marR="0" lvl="0" indent="0" defTabSz="914400" eaLnBrk="1" fontAlgn="base" latinLnBrk="0" hangingPunct="1">
                <a:lnSpc>
                  <a:spcPct val="90000"/>
                </a:lnSpc>
                <a:spcBef>
                  <a:spcPts val="108"/>
                </a:spcBef>
                <a:spcAft>
                  <a:spcPts val="108"/>
                </a:spcAft>
                <a:buClrTx/>
                <a:buSzTx/>
                <a:buFont typeface="Webdings" pitchFamily="18" charset="2"/>
                <a:buNone/>
                <a:tabLs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DATA PROCESSING &amp; </a:t>
              </a:r>
            </a:p>
            <a:p>
              <a:pPr marL="369642" marR="0" lvl="0" indent="0" defTabSz="914400" eaLnBrk="1" fontAlgn="base" latinLnBrk="0" hangingPunct="1">
                <a:lnSpc>
                  <a:spcPct val="90000"/>
                </a:lnSpc>
                <a:spcBef>
                  <a:spcPts val="108"/>
                </a:spcBef>
                <a:spcAft>
                  <a:spcPts val="108"/>
                </a:spcAft>
                <a:buClrTx/>
                <a:buSzTx/>
                <a:buFont typeface="Webdings" pitchFamily="18" charset="2"/>
                <a:buNone/>
                <a:tabLs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EDA</a:t>
              </a:r>
            </a:p>
          </p:txBody>
        </p:sp>
        <p:sp>
          <p:nvSpPr>
            <p:cNvPr id="103" name="Pentagon 16">
              <a:extLst>
                <a:ext uri="{FF2B5EF4-FFF2-40B4-BE49-F238E27FC236}">
                  <a16:creationId xmlns:a16="http://schemas.microsoft.com/office/drawing/2014/main" id="{B9C838C4-C7AA-C058-3665-2C49DE369087}"/>
                </a:ext>
              </a:extLst>
            </p:cNvPr>
            <p:cNvSpPr/>
            <p:nvPr/>
          </p:nvSpPr>
          <p:spPr>
            <a:xfrm>
              <a:off x="1494665" y="2651779"/>
              <a:ext cx="2877460" cy="761567"/>
            </a:xfrm>
            <a:prstGeom prst="homePlate">
              <a:avLst>
                <a:gd name="adj" fmla="val 30682"/>
              </a:avLst>
            </a:prstGeom>
            <a:solidFill>
              <a:schemeClr val="tx1"/>
            </a:solidFill>
            <a:effectLst/>
          </p:spPr>
          <p:txBody>
            <a:bodyPr wrap="square" rtlCol="0" anchor="ctr">
              <a:normAutofit/>
            </a:bodyPr>
            <a:lstStyle/>
            <a:p>
              <a:pPr marL="369642" fontAlgn="base">
                <a:lnSpc>
                  <a:spcPct val="90000"/>
                </a:lnSpc>
                <a:spcBef>
                  <a:spcPts val="108"/>
                </a:spcBef>
                <a:spcAft>
                  <a:spcPts val="108"/>
                </a:spcAf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DATA SPLITTING &amp;</a:t>
              </a:r>
            </a:p>
            <a:p>
              <a:pPr marL="369642" fontAlgn="base">
                <a:lnSpc>
                  <a:spcPct val="90000"/>
                </a:lnSpc>
                <a:spcBef>
                  <a:spcPts val="108"/>
                </a:spcBef>
                <a:spcAft>
                  <a:spcPts val="108"/>
                </a:spcAf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MODEL CREATION</a:t>
              </a:r>
            </a:p>
          </p:txBody>
        </p:sp>
        <p:sp>
          <p:nvSpPr>
            <p:cNvPr id="104" name="Pentagon 24">
              <a:extLst>
                <a:ext uri="{FF2B5EF4-FFF2-40B4-BE49-F238E27FC236}">
                  <a16:creationId xmlns:a16="http://schemas.microsoft.com/office/drawing/2014/main" id="{7F2C3B3B-D821-C139-5388-FCFAA2DF5D73}"/>
                </a:ext>
              </a:extLst>
            </p:cNvPr>
            <p:cNvSpPr/>
            <p:nvPr/>
          </p:nvSpPr>
          <p:spPr>
            <a:xfrm>
              <a:off x="1494665" y="3473926"/>
              <a:ext cx="2877460" cy="761567"/>
            </a:xfrm>
            <a:prstGeom prst="homePlate">
              <a:avLst>
                <a:gd name="adj" fmla="val 30682"/>
              </a:avLst>
            </a:prstGeom>
            <a:solidFill>
              <a:schemeClr val="tx1"/>
            </a:solidFill>
            <a:effectLst/>
          </p:spPr>
          <p:txBody>
            <a:bodyPr wrap="square" rtlCol="0" anchor="ctr">
              <a:normAutofit/>
            </a:bodyPr>
            <a:lstStyle/>
            <a:p>
              <a:pPr marL="369642" fontAlgn="base">
                <a:lnSpc>
                  <a:spcPct val="90000"/>
                </a:lnSpc>
                <a:spcBef>
                  <a:spcPts val="108"/>
                </a:spcBef>
                <a:spcAft>
                  <a:spcPts val="108"/>
                </a:spcAf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RESULT INTERPRETATION METRICS</a:t>
              </a:r>
            </a:p>
          </p:txBody>
        </p:sp>
        <p:sp>
          <p:nvSpPr>
            <p:cNvPr id="105" name="Pentagon 25">
              <a:extLst>
                <a:ext uri="{FF2B5EF4-FFF2-40B4-BE49-F238E27FC236}">
                  <a16:creationId xmlns:a16="http://schemas.microsoft.com/office/drawing/2014/main" id="{1E12299A-4B8A-C231-209E-4A442EB6060B}"/>
                </a:ext>
              </a:extLst>
            </p:cNvPr>
            <p:cNvSpPr/>
            <p:nvPr/>
          </p:nvSpPr>
          <p:spPr>
            <a:xfrm>
              <a:off x="1494665" y="4296072"/>
              <a:ext cx="2877460" cy="761567"/>
            </a:xfrm>
            <a:prstGeom prst="homePlate">
              <a:avLst>
                <a:gd name="adj" fmla="val 30682"/>
              </a:avLst>
            </a:prstGeom>
            <a:solidFill>
              <a:schemeClr val="tx1"/>
            </a:solidFill>
            <a:effectLst/>
          </p:spPr>
          <p:txBody>
            <a:bodyPr wrap="square" rtlCol="0" anchor="ctr">
              <a:normAutofit/>
            </a:bodyPr>
            <a:lstStyle/>
            <a:p>
              <a:pPr marL="369642" marR="0" lvl="0" indent="0" defTabSz="914400" eaLnBrk="1" fontAlgn="base" latinLnBrk="0" hangingPunct="1">
                <a:lnSpc>
                  <a:spcPct val="90000"/>
                </a:lnSpc>
                <a:spcBef>
                  <a:spcPts val="108"/>
                </a:spcBef>
                <a:spcAft>
                  <a:spcPts val="108"/>
                </a:spcAft>
                <a:buClrTx/>
                <a:buSzTx/>
                <a:buFont typeface="Webdings" pitchFamily="18" charset="2"/>
                <a:buNone/>
                <a:tabLs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MODEL TUNING</a:t>
              </a:r>
            </a:p>
          </p:txBody>
        </p:sp>
        <p:sp>
          <p:nvSpPr>
            <p:cNvPr id="106" name="Pentagon 26">
              <a:extLst>
                <a:ext uri="{FF2B5EF4-FFF2-40B4-BE49-F238E27FC236}">
                  <a16:creationId xmlns:a16="http://schemas.microsoft.com/office/drawing/2014/main" id="{D63679FE-B78E-44C6-B545-183A3AD0555C}"/>
                </a:ext>
              </a:extLst>
            </p:cNvPr>
            <p:cNvSpPr/>
            <p:nvPr/>
          </p:nvSpPr>
          <p:spPr>
            <a:xfrm>
              <a:off x="1494665" y="5116544"/>
              <a:ext cx="2877460" cy="761567"/>
            </a:xfrm>
            <a:prstGeom prst="homePlate">
              <a:avLst>
                <a:gd name="adj" fmla="val 30682"/>
              </a:avLst>
            </a:prstGeom>
            <a:solidFill>
              <a:schemeClr val="tx1"/>
            </a:solidFill>
            <a:effectLst/>
          </p:spPr>
          <p:txBody>
            <a:bodyPr wrap="square" rtlCol="0" anchor="ctr">
              <a:normAutofit/>
            </a:bodyPr>
            <a:lstStyle/>
            <a:p>
              <a:pPr marL="369642" marR="0" lvl="0" indent="0" defTabSz="914400" eaLnBrk="1" fontAlgn="base" latinLnBrk="0" hangingPunct="1">
                <a:lnSpc>
                  <a:spcPct val="90000"/>
                </a:lnSpc>
                <a:spcBef>
                  <a:spcPts val="108"/>
                </a:spcBef>
                <a:spcAft>
                  <a:spcPts val="108"/>
                </a:spcAft>
                <a:buClrTx/>
                <a:buSzTx/>
                <a:buFont typeface="Webdings" pitchFamily="18" charset="2"/>
                <a:buNone/>
                <a:tabLs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FEATURE IMPORTANCE</a:t>
              </a:r>
            </a:p>
          </p:txBody>
        </p:sp>
        <p:sp>
          <p:nvSpPr>
            <p:cNvPr id="107" name="Rectangle 106">
              <a:extLst>
                <a:ext uri="{FF2B5EF4-FFF2-40B4-BE49-F238E27FC236}">
                  <a16:creationId xmlns:a16="http://schemas.microsoft.com/office/drawing/2014/main" id="{10B4B2E5-B358-1C84-AC63-22899F2EDB05}"/>
                </a:ext>
              </a:extLst>
            </p:cNvPr>
            <p:cNvSpPr/>
            <p:nvPr/>
          </p:nvSpPr>
          <p:spPr>
            <a:xfrm>
              <a:off x="4509928" y="1887250"/>
              <a:ext cx="6187406" cy="646331"/>
            </a:xfrm>
            <a:prstGeom prst="rect">
              <a:avLst/>
            </a:prstGeom>
            <a:solidFill>
              <a:schemeClr val="accent1">
                <a:lumMod val="20000"/>
                <a:lumOff val="80000"/>
              </a:schemeClr>
            </a:solid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Data processing involved: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Solving the Data Imbalance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Label encoding for categorical features</a:t>
              </a:r>
            </a:p>
          </p:txBody>
        </p:sp>
        <p:sp>
          <p:nvSpPr>
            <p:cNvPr id="108" name="Rectangle 107">
              <a:extLst>
                <a:ext uri="{FF2B5EF4-FFF2-40B4-BE49-F238E27FC236}">
                  <a16:creationId xmlns:a16="http://schemas.microsoft.com/office/drawing/2014/main" id="{B6BCC9D0-ECB6-9AE8-6B56-16D1DC470228}"/>
                </a:ext>
              </a:extLst>
            </p:cNvPr>
            <p:cNvSpPr/>
            <p:nvPr/>
          </p:nvSpPr>
          <p:spPr>
            <a:xfrm>
              <a:off x="4509928" y="2708978"/>
              <a:ext cx="6187406" cy="646331"/>
            </a:xfrm>
            <a:prstGeom prst="rect">
              <a:avLst/>
            </a:prstGeom>
            <a:solidFill>
              <a:schemeClr val="accent1">
                <a:lumMod val="20000"/>
                <a:lumOff val="80000"/>
              </a:schemeClr>
            </a:solidFill>
          </p:spPr>
          <p:txBody>
            <a:bodyPr wrap="square"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100K rows of the data was sampled then split in </a:t>
              </a:r>
              <a:r>
                <a:rPr kumimoji="0" lang="en-IN"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70:20:10 ratio across training, validation and test sets</a:t>
              </a:r>
              <a:endPar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D6D2C4">
                      <a:lumMod val="10000"/>
                    </a:srgbClr>
                  </a:solidFill>
                  <a:latin typeface="Calibri" panose="020F0502020204030204" pitchFamily="34" charset="0"/>
                  <a:ea typeface="Calibri" panose="020F0502020204030204" pitchFamily="34" charset="0"/>
                  <a:cs typeface="Calibri" panose="020F0502020204030204" pitchFamily="34" charset="0"/>
                </a:rPr>
                <a:t>Various models were trained and tested to compare results</a:t>
              </a:r>
              <a:endPar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9" name="Rectangle 108">
              <a:extLst>
                <a:ext uri="{FF2B5EF4-FFF2-40B4-BE49-F238E27FC236}">
                  <a16:creationId xmlns:a16="http://schemas.microsoft.com/office/drawing/2014/main" id="{F21A7703-1ED4-85BF-A7A6-AE68C80C7F48}"/>
                </a:ext>
              </a:extLst>
            </p:cNvPr>
            <p:cNvSpPr/>
            <p:nvPr/>
          </p:nvSpPr>
          <p:spPr>
            <a:xfrm>
              <a:off x="4509928" y="3530706"/>
              <a:ext cx="6187406" cy="646331"/>
            </a:xfrm>
            <a:prstGeom prst="rect">
              <a:avLst/>
            </a:prstGeom>
            <a:solidFill>
              <a:schemeClr val="accent1">
                <a:lumMod val="20000"/>
                <a:lumOff val="80000"/>
              </a:schemeClr>
            </a:solidFill>
          </p:spPr>
          <p:txBody>
            <a:bodyPr wrap="square"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Accuracy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Recall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AUC-ROC Score</a:t>
              </a:r>
            </a:p>
          </p:txBody>
        </p:sp>
        <p:sp>
          <p:nvSpPr>
            <p:cNvPr id="110" name="Rectangle 109">
              <a:extLst>
                <a:ext uri="{FF2B5EF4-FFF2-40B4-BE49-F238E27FC236}">
                  <a16:creationId xmlns:a16="http://schemas.microsoft.com/office/drawing/2014/main" id="{56E1849D-3BE0-FFD6-9BFE-CC7F55C4A920}"/>
                </a:ext>
              </a:extLst>
            </p:cNvPr>
            <p:cNvSpPr/>
            <p:nvPr/>
          </p:nvSpPr>
          <p:spPr>
            <a:xfrm>
              <a:off x="4509928" y="4444767"/>
              <a:ext cx="6187406" cy="461665"/>
            </a:xfrm>
            <a:prstGeom prst="rect">
              <a:avLst/>
            </a:prstGeom>
            <a:solidFill>
              <a:schemeClr val="accent1">
                <a:lumMod val="20000"/>
                <a:lumOff val="80000"/>
              </a:schemeClr>
            </a:solidFill>
          </p:spPr>
          <p:txBody>
            <a:bodyPr wrap="square"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Hyperparameters for each model were iterated through the search space to find the set of values leading to lowest AUC-ROC Score</a:t>
              </a:r>
            </a:p>
          </p:txBody>
        </p:sp>
        <p:sp>
          <p:nvSpPr>
            <p:cNvPr id="111" name="Rectangle 110">
              <a:extLst>
                <a:ext uri="{FF2B5EF4-FFF2-40B4-BE49-F238E27FC236}">
                  <a16:creationId xmlns:a16="http://schemas.microsoft.com/office/drawing/2014/main" id="{D4F8E0ED-E45E-BD87-A36B-416BEDF92AD3}"/>
                </a:ext>
              </a:extLst>
            </p:cNvPr>
            <p:cNvSpPr/>
            <p:nvPr/>
          </p:nvSpPr>
          <p:spPr>
            <a:xfrm>
              <a:off x="4509928" y="5266495"/>
              <a:ext cx="6187406" cy="461665"/>
            </a:xfrm>
            <a:prstGeom prst="rect">
              <a:avLst/>
            </a:prstGeom>
            <a:solidFill>
              <a:schemeClr val="accent1">
                <a:lumMod val="20000"/>
                <a:lumOff val="80000"/>
              </a:schemeClr>
            </a:solidFill>
          </p:spPr>
          <p:txBody>
            <a:bodyPr wrap="square"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D6D2C4">
                      <a:lumMod val="10000"/>
                    </a:srgbClr>
                  </a:solidFill>
                  <a:effectLst/>
                  <a:uLnTx/>
                  <a:uFillTx/>
                  <a:latin typeface="Calibri" panose="020F0502020204030204" pitchFamily="34" charset="0"/>
                  <a:ea typeface="Calibri" panose="020F0502020204030204" pitchFamily="34" charset="0"/>
                  <a:cs typeface="Calibri" panose="020F0502020204030204" pitchFamily="34" charset="0"/>
                </a:rPr>
                <a:t>From the optimal model, relative importance or contribution of each feature towards making accurate predictions was obtained</a:t>
              </a:r>
            </a:p>
          </p:txBody>
        </p:sp>
      </p:grpSp>
      <p:sp>
        <p:nvSpPr>
          <p:cNvPr id="4" name="Title 1">
            <a:extLst>
              <a:ext uri="{FF2B5EF4-FFF2-40B4-BE49-F238E27FC236}">
                <a16:creationId xmlns:a16="http://schemas.microsoft.com/office/drawing/2014/main" id="{C42B33B9-EC9B-4722-3548-9DAC56594FE6}"/>
              </a:ext>
            </a:extLst>
          </p:cNvPr>
          <p:cNvSpPr txBox="1">
            <a:spLocks/>
          </p:cNvSpPr>
          <p:nvPr/>
        </p:nvSpPr>
        <p:spPr>
          <a:xfrm>
            <a:off x="419100" y="352416"/>
            <a:ext cx="109347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IN" sz="3200" b="1">
                <a:latin typeface="Calibri" panose="020F0502020204030204" pitchFamily="34" charset="0"/>
                <a:ea typeface="Calibri" panose="020F0502020204030204" pitchFamily="34" charset="0"/>
                <a:cs typeface="Calibri" panose="020F0502020204030204" pitchFamily="34" charset="0"/>
              </a:rPr>
              <a:t>In our analysis, we utilized a three-phase strategy to ensure comprehensive coverage of all aspects</a:t>
            </a:r>
            <a:endParaRPr lang="en-US" sz="3200" b="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3066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F0FFFB-0794-0BAE-5936-D82B8BD312B3}"/>
              </a:ext>
            </a:extLst>
          </p:cNvPr>
          <p:cNvGrpSpPr/>
          <p:nvPr/>
        </p:nvGrpSpPr>
        <p:grpSpPr>
          <a:xfrm>
            <a:off x="2197877" y="1932390"/>
            <a:ext cx="1769754" cy="3849767"/>
            <a:chOff x="1401463" y="2414171"/>
            <a:chExt cx="1769754" cy="3849767"/>
          </a:xfrm>
        </p:grpSpPr>
        <p:sp>
          <p:nvSpPr>
            <p:cNvPr id="2" name="Pentagon 9">
              <a:extLst>
                <a:ext uri="{FF2B5EF4-FFF2-40B4-BE49-F238E27FC236}">
                  <a16:creationId xmlns:a16="http://schemas.microsoft.com/office/drawing/2014/main" id="{96525A66-D55B-A6F9-D692-57B8393F8095}"/>
                </a:ext>
              </a:extLst>
            </p:cNvPr>
            <p:cNvSpPr/>
            <p:nvPr/>
          </p:nvSpPr>
          <p:spPr>
            <a:xfrm>
              <a:off x="1401463" y="2414171"/>
              <a:ext cx="1769753" cy="556273"/>
            </a:xfrm>
            <a:prstGeom prst="rect">
              <a:avLst/>
            </a:prstGeom>
            <a:solidFill>
              <a:schemeClr val="tx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9642" marR="0" lvl="0" indent="0" defTabSz="914400" eaLnBrk="1" fontAlgn="base" latinLnBrk="0" hangingPunct="1">
                <a:lnSpc>
                  <a:spcPct val="90000"/>
                </a:lnSpc>
                <a:spcBef>
                  <a:spcPts val="108"/>
                </a:spcBef>
                <a:spcAft>
                  <a:spcPts val="108"/>
                </a:spcAft>
                <a:buClrTx/>
                <a:buSzTx/>
                <a:buFont typeface="Webdings" pitchFamily="18" charset="2"/>
                <a:buNone/>
                <a:tabLs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DATA PROCESSING</a:t>
              </a:r>
            </a:p>
          </p:txBody>
        </p:sp>
        <p:sp>
          <p:nvSpPr>
            <p:cNvPr id="3" name="Rectangle 2">
              <a:extLst>
                <a:ext uri="{FF2B5EF4-FFF2-40B4-BE49-F238E27FC236}">
                  <a16:creationId xmlns:a16="http://schemas.microsoft.com/office/drawing/2014/main" id="{E3AFC136-935F-BF30-9BC4-CBD8172ECAE0}"/>
                </a:ext>
              </a:extLst>
            </p:cNvPr>
            <p:cNvSpPr/>
            <p:nvPr/>
          </p:nvSpPr>
          <p:spPr>
            <a:xfrm>
              <a:off x="1401465" y="2970445"/>
              <a:ext cx="1769752" cy="3293493"/>
            </a:xfrm>
            <a:prstGeom prst="rect">
              <a:avLst/>
            </a:prstGeom>
            <a:solidFill>
              <a:schemeClr val="bg1"/>
            </a:solidFill>
            <a:ln w="127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74151"/>
                  </a:solidFill>
                  <a:effectLst/>
                  <a:uLnTx/>
                  <a:uFillTx/>
                  <a:latin typeface="Arial" panose="020B0604020202020204" pitchFamily="34" charset="0"/>
                  <a:cs typeface="Arial" panose="020B0604020202020204" pitchFamily="34" charset="0"/>
                </a:rPr>
                <a:t>Check for nulls values and handle accordingly</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a:solidFill>
                    <a:srgbClr val="374151"/>
                  </a:solidFill>
                  <a:latin typeface="Arial" panose="020B0604020202020204" pitchFamily="34" charset="0"/>
                  <a:cs typeface="Arial" panose="020B0604020202020204" pitchFamily="34" charset="0"/>
                </a:rPr>
                <a:t>Evaluate attributes to identify those highly correlated to target variable</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74151"/>
                  </a:solidFill>
                  <a:effectLst/>
                  <a:uLnTx/>
                  <a:uFillTx/>
                  <a:latin typeface="Arial" panose="020B0604020202020204" pitchFamily="34" charset="0"/>
                  <a:cs typeface="Arial" panose="020B0604020202020204" pitchFamily="34" charset="0"/>
                </a:rPr>
                <a:t>Analyze data skew</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a:solidFill>
                    <a:srgbClr val="374151"/>
                  </a:solidFill>
                  <a:latin typeface="Arial" panose="020B0604020202020204" pitchFamily="34" charset="0"/>
                  <a:cs typeface="Arial" panose="020B0604020202020204" pitchFamily="34" charset="0"/>
                </a:rPr>
                <a:t>Encoding categorical features</a:t>
              </a:r>
              <a:endParaRPr kumimoji="0" lang="en-US" sz="1200" b="0" i="0" u="none" strike="noStrike" kern="1200" cap="none" spc="0" normalizeH="0" baseline="0" noProof="0">
                <a:ln>
                  <a:noFill/>
                </a:ln>
                <a:solidFill>
                  <a:srgbClr val="374151"/>
                </a:solidFill>
                <a:effectLst/>
                <a:uLnTx/>
                <a:uFillTx/>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16B19C0A-B6A2-865D-8CC6-CE2DBA51BA02}"/>
              </a:ext>
            </a:extLst>
          </p:cNvPr>
          <p:cNvGrpSpPr/>
          <p:nvPr/>
        </p:nvGrpSpPr>
        <p:grpSpPr>
          <a:xfrm>
            <a:off x="3967630" y="1927327"/>
            <a:ext cx="2169269" cy="3854826"/>
            <a:chOff x="3171216" y="2409108"/>
            <a:chExt cx="2169269" cy="3854826"/>
          </a:xfrm>
        </p:grpSpPr>
        <p:sp>
          <p:nvSpPr>
            <p:cNvPr id="4" name="Chevron 11">
              <a:extLst>
                <a:ext uri="{FF2B5EF4-FFF2-40B4-BE49-F238E27FC236}">
                  <a16:creationId xmlns:a16="http://schemas.microsoft.com/office/drawing/2014/main" id="{5CC33B7C-D0D0-2738-AFC5-DF216044465F}"/>
                </a:ext>
              </a:extLst>
            </p:cNvPr>
            <p:cNvSpPr/>
            <p:nvPr/>
          </p:nvSpPr>
          <p:spPr>
            <a:xfrm>
              <a:off x="3171216" y="2409108"/>
              <a:ext cx="2169269" cy="561336"/>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9642" fontAlgn="base">
                <a:lnSpc>
                  <a:spcPct val="90000"/>
                </a:lnSpc>
                <a:spcBef>
                  <a:spcPts val="108"/>
                </a:spcBef>
                <a:spcAft>
                  <a:spcPts val="108"/>
                </a:spcAf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EDA</a:t>
              </a:r>
            </a:p>
          </p:txBody>
        </p:sp>
        <p:sp>
          <p:nvSpPr>
            <p:cNvPr id="5" name="Rectangle 4">
              <a:extLst>
                <a:ext uri="{FF2B5EF4-FFF2-40B4-BE49-F238E27FC236}">
                  <a16:creationId xmlns:a16="http://schemas.microsoft.com/office/drawing/2014/main" id="{16F01A4B-3C39-70DC-FAF3-57EB08042067}"/>
                </a:ext>
              </a:extLst>
            </p:cNvPr>
            <p:cNvSpPr/>
            <p:nvPr/>
          </p:nvSpPr>
          <p:spPr>
            <a:xfrm>
              <a:off x="3171216" y="2970443"/>
              <a:ext cx="2169269" cy="3293491"/>
            </a:xfrm>
            <a:prstGeom prst="rect">
              <a:avLst/>
            </a:prstGeom>
            <a:solidFill>
              <a:schemeClr val="bg1"/>
            </a:solidFill>
            <a:ln w="127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sz="1200">
                  <a:solidFill>
                    <a:srgbClr val="374151"/>
                  </a:solidFill>
                  <a:latin typeface="Arial" panose="020B0604020202020204" pitchFamily="34" charset="0"/>
                  <a:cs typeface="Arial" panose="020B0604020202020204" pitchFamily="34" charset="0"/>
                </a:rPr>
                <a:t>Understand the dataset, identify patterns, and gain insights before performing modeling</a:t>
              </a:r>
            </a:p>
            <a:p>
              <a:pPr marL="285750" indent="-285750">
                <a:spcBef>
                  <a:spcPts val="600"/>
                </a:spcBef>
                <a:buFont typeface="Arial" panose="020B0604020202020204" pitchFamily="34" charset="0"/>
                <a:buChar char="•"/>
              </a:pPr>
              <a:r>
                <a:rPr lang="en-US" sz="1200">
                  <a:solidFill>
                    <a:srgbClr val="374151"/>
                  </a:solidFill>
                  <a:latin typeface="Arial" panose="020B0604020202020204" pitchFamily="34" charset="0"/>
                  <a:cs typeface="Arial" panose="020B0604020202020204" pitchFamily="34" charset="0"/>
                </a:rPr>
                <a:t>Evaluate features and their possible correlation with the target variables</a:t>
              </a:r>
            </a:p>
            <a:p>
              <a:pPr marL="285750" indent="-285750">
                <a:spcBef>
                  <a:spcPts val="600"/>
                </a:spcBef>
                <a:buFont typeface="Arial" panose="020B0604020202020204" pitchFamily="34" charset="0"/>
                <a:buChar char="•"/>
              </a:pPr>
              <a:r>
                <a:rPr lang="en-US" sz="1200">
                  <a:solidFill>
                    <a:srgbClr val="374151"/>
                  </a:solidFill>
                  <a:latin typeface="Arial" panose="020B0604020202020204" pitchFamily="34" charset="0"/>
                  <a:cs typeface="Arial" panose="020B0604020202020204" pitchFamily="34" charset="0"/>
                </a:rPr>
                <a:t>Create new features if required based on the current features in the dataset to improve model accuracy</a:t>
              </a:r>
            </a:p>
          </p:txBody>
        </p:sp>
      </p:grpSp>
      <p:sp>
        <p:nvSpPr>
          <p:cNvPr id="8" name="Pentagon 3">
            <a:extLst>
              <a:ext uri="{FF2B5EF4-FFF2-40B4-BE49-F238E27FC236}">
                <a16:creationId xmlns:a16="http://schemas.microsoft.com/office/drawing/2014/main" id="{1472ED2E-7EC5-40E5-988C-3CCB62F788E3}"/>
              </a:ext>
            </a:extLst>
          </p:cNvPr>
          <p:cNvSpPr/>
          <p:nvPr/>
        </p:nvSpPr>
        <p:spPr>
          <a:xfrm rot="16200000">
            <a:off x="168634" y="3752911"/>
            <a:ext cx="3293494" cy="764998"/>
          </a:xfrm>
          <a:prstGeom prst="homePlate">
            <a:avLst>
              <a:gd name="adj"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a:ea typeface="+mn-ea"/>
                <a:cs typeface="+mn-cs"/>
              </a:rPr>
              <a:t>Approach</a:t>
            </a:r>
          </a:p>
        </p:txBody>
      </p:sp>
      <p:sp>
        <p:nvSpPr>
          <p:cNvPr id="12" name="Title 1">
            <a:extLst>
              <a:ext uri="{FF2B5EF4-FFF2-40B4-BE49-F238E27FC236}">
                <a16:creationId xmlns:a16="http://schemas.microsoft.com/office/drawing/2014/main" id="{DD00138A-305D-CEB4-189E-60EF8B3E7151}"/>
              </a:ext>
            </a:extLst>
          </p:cNvPr>
          <p:cNvSpPr txBox="1">
            <a:spLocks/>
          </p:cNvSpPr>
          <p:nvPr/>
        </p:nvSpPr>
        <p:spPr>
          <a:xfrm>
            <a:off x="419100" y="352416"/>
            <a:ext cx="10934700" cy="1039062"/>
          </a:xfrm>
          <a:prstGeom prst="rect">
            <a:avLst/>
          </a:prstGeom>
        </p:spPr>
        <p:txBody>
          <a:bodyPr anchor="t"/>
          <a:lstStyle>
            <a:lvl1pPr algn="l" defTabSz="914400" rtl="0" eaLnBrk="1" latinLnBrk="0" hangingPunct="1">
              <a:lnSpc>
                <a:spcPct val="90000"/>
              </a:lnSpc>
              <a:spcBef>
                <a:spcPct val="0"/>
              </a:spcBef>
              <a:buNone/>
              <a:defRPr sz="4400" kern="1200" cap="all" baseline="0">
                <a:solidFill>
                  <a:schemeClr val="tx1"/>
                </a:solidFill>
                <a:latin typeface="Arial Black" panose="020B0604020202020204" pitchFamily="34" charset="0"/>
                <a:ea typeface="+mj-ea"/>
                <a:cs typeface="+mj-cs"/>
              </a:defRPr>
            </a:lvl1pPr>
          </a:lstStyle>
          <a:p>
            <a:r>
              <a:rPr lang="en-IN" sz="3200" b="1">
                <a:latin typeface="Calibri" panose="020F0502020204030204" pitchFamily="34" charset="0"/>
                <a:ea typeface="Calibri" panose="020F0502020204030204" pitchFamily="34" charset="0"/>
                <a:cs typeface="Calibri" panose="020F0502020204030204" pitchFamily="34" charset="0"/>
              </a:rPr>
              <a:t>In our analysis, we utilized a strategy to ensure comprehensive coverage of all aspects</a:t>
            </a:r>
            <a:endParaRPr lang="en-US" sz="3200" b="1">
              <a:latin typeface="Calibri" panose="020F0502020204030204" pitchFamily="34" charset="0"/>
              <a:ea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9BD5B1D4-CF61-A7ED-15B5-87902AE07F9C}"/>
              </a:ext>
            </a:extLst>
          </p:cNvPr>
          <p:cNvGrpSpPr/>
          <p:nvPr/>
        </p:nvGrpSpPr>
        <p:grpSpPr>
          <a:xfrm>
            <a:off x="6136899" y="1927327"/>
            <a:ext cx="2169269" cy="3854826"/>
            <a:chOff x="3171216" y="2409108"/>
            <a:chExt cx="2169269" cy="3854826"/>
          </a:xfrm>
        </p:grpSpPr>
        <p:sp>
          <p:nvSpPr>
            <p:cNvPr id="17" name="Chevron 11">
              <a:extLst>
                <a:ext uri="{FF2B5EF4-FFF2-40B4-BE49-F238E27FC236}">
                  <a16:creationId xmlns:a16="http://schemas.microsoft.com/office/drawing/2014/main" id="{9172D576-4ED0-BDE3-462A-7B5E3DF4D66D}"/>
                </a:ext>
              </a:extLst>
            </p:cNvPr>
            <p:cNvSpPr/>
            <p:nvPr/>
          </p:nvSpPr>
          <p:spPr>
            <a:xfrm>
              <a:off x="3171216" y="2409108"/>
              <a:ext cx="2169269" cy="561336"/>
            </a:xfrm>
            <a:prstGeom prst="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69642" fontAlgn="base">
                <a:lnSpc>
                  <a:spcPct val="90000"/>
                </a:lnSpc>
                <a:spcBef>
                  <a:spcPts val="108"/>
                </a:spcBef>
                <a:spcAft>
                  <a:spcPts val="108"/>
                </a:spcAft>
                <a:defRPr/>
              </a:pPr>
              <a:r>
                <a:rPr kumimoji="0" lang="en-US" sz="1600" b="1" i="0" u="none" strike="noStrike" kern="0" cap="none" spc="0" normalizeH="0" baseline="0" noProof="0">
                  <a:ln>
                    <a:noFill/>
                  </a:ln>
                  <a:solidFill>
                    <a:srgbClr val="FFFFFF"/>
                  </a:solidFill>
                  <a:effectLst/>
                  <a:uLnTx/>
                  <a:uFillTx/>
                  <a:latin typeface="Museo Sans For Dell"/>
                  <a:cs typeface="Times New Roman" pitchFamily="18" charset="0"/>
                </a:rPr>
                <a:t>DATA SPLITTING</a:t>
              </a:r>
            </a:p>
          </p:txBody>
        </p:sp>
        <p:sp>
          <p:nvSpPr>
            <p:cNvPr id="18" name="Rectangle 17">
              <a:extLst>
                <a:ext uri="{FF2B5EF4-FFF2-40B4-BE49-F238E27FC236}">
                  <a16:creationId xmlns:a16="http://schemas.microsoft.com/office/drawing/2014/main" id="{305563FB-0D6E-BD39-2F69-1F5BF0F490C0}"/>
                </a:ext>
              </a:extLst>
            </p:cNvPr>
            <p:cNvSpPr/>
            <p:nvPr/>
          </p:nvSpPr>
          <p:spPr>
            <a:xfrm>
              <a:off x="3171216" y="2970443"/>
              <a:ext cx="2169269" cy="3293491"/>
            </a:xfrm>
            <a:prstGeom prst="rect">
              <a:avLst/>
            </a:prstGeom>
            <a:solidFill>
              <a:schemeClr val="bg1"/>
            </a:solidFill>
            <a:ln w="127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sz="1200">
                  <a:solidFill>
                    <a:srgbClr val="374151"/>
                  </a:solidFill>
                  <a:latin typeface="Arial" panose="020B0604020202020204" pitchFamily="34" charset="0"/>
                  <a:cs typeface="Arial" panose="020B0604020202020204" pitchFamily="34" charset="0"/>
                </a:rPr>
                <a:t>Understand the dataset, identify patterns, and gain insights before performing modeling</a:t>
              </a:r>
            </a:p>
            <a:p>
              <a:pPr marL="285750" indent="-285750">
                <a:spcBef>
                  <a:spcPts val="600"/>
                </a:spcBef>
                <a:buFont typeface="Arial" panose="020B0604020202020204" pitchFamily="34" charset="0"/>
                <a:buChar char="•"/>
              </a:pPr>
              <a:r>
                <a:rPr lang="en-US" sz="1200">
                  <a:solidFill>
                    <a:srgbClr val="374151"/>
                  </a:solidFill>
                  <a:latin typeface="Arial" panose="020B0604020202020204" pitchFamily="34" charset="0"/>
                  <a:cs typeface="Arial" panose="020B0604020202020204" pitchFamily="34" charset="0"/>
                </a:rPr>
                <a:t>Evaluate features and their possible correlation with the target variables</a:t>
              </a:r>
            </a:p>
            <a:p>
              <a:pPr marL="285750" indent="-285750">
                <a:spcBef>
                  <a:spcPts val="600"/>
                </a:spcBef>
                <a:buFont typeface="Arial" panose="020B0604020202020204" pitchFamily="34" charset="0"/>
                <a:buChar char="•"/>
              </a:pPr>
              <a:r>
                <a:rPr lang="en-US" sz="1200">
                  <a:solidFill>
                    <a:srgbClr val="374151"/>
                  </a:solidFill>
                  <a:latin typeface="Arial" panose="020B0604020202020204" pitchFamily="34" charset="0"/>
                  <a:cs typeface="Arial" panose="020B0604020202020204" pitchFamily="34" charset="0"/>
                </a:rPr>
                <a:t>Create new features if required based on the current features in the dataset to improve model accuracy</a:t>
              </a:r>
            </a:p>
          </p:txBody>
        </p:sp>
      </p:grpSp>
      <p:grpSp>
        <p:nvGrpSpPr>
          <p:cNvPr id="19" name="Group 18">
            <a:extLst>
              <a:ext uri="{FF2B5EF4-FFF2-40B4-BE49-F238E27FC236}">
                <a16:creationId xmlns:a16="http://schemas.microsoft.com/office/drawing/2014/main" id="{3B5F425A-ABB5-A8BB-7EF5-8037E23C2DCA}"/>
              </a:ext>
            </a:extLst>
          </p:cNvPr>
          <p:cNvGrpSpPr/>
          <p:nvPr/>
        </p:nvGrpSpPr>
        <p:grpSpPr>
          <a:xfrm>
            <a:off x="8306167" y="1927327"/>
            <a:ext cx="2037263" cy="3854825"/>
            <a:chOff x="6406031" y="2409108"/>
            <a:chExt cx="2547598" cy="3854825"/>
          </a:xfrm>
        </p:grpSpPr>
        <p:sp>
          <p:nvSpPr>
            <p:cNvPr id="20" name="Chevron 15">
              <a:extLst>
                <a:ext uri="{FF2B5EF4-FFF2-40B4-BE49-F238E27FC236}">
                  <a16:creationId xmlns:a16="http://schemas.microsoft.com/office/drawing/2014/main" id="{8FC62A9E-8210-723D-9AE7-3981620FD468}"/>
                </a:ext>
              </a:extLst>
            </p:cNvPr>
            <p:cNvSpPr/>
            <p:nvPr/>
          </p:nvSpPr>
          <p:spPr>
            <a:xfrm>
              <a:off x="6406031" y="2409108"/>
              <a:ext cx="2547598" cy="561334"/>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panose="020B0604020202020204" pitchFamily="34" charset="0"/>
                  <a:cs typeface="Arial" panose="020B0604020202020204" pitchFamily="34" charset="0"/>
                </a:rPr>
                <a:t>Modelling</a:t>
              </a:r>
            </a:p>
          </p:txBody>
        </p:sp>
        <p:sp>
          <p:nvSpPr>
            <p:cNvPr id="21" name="Rectangle 20">
              <a:extLst>
                <a:ext uri="{FF2B5EF4-FFF2-40B4-BE49-F238E27FC236}">
                  <a16:creationId xmlns:a16="http://schemas.microsoft.com/office/drawing/2014/main" id="{0756272C-E8DE-CA81-99CA-C0E3C24F40CE}"/>
                </a:ext>
              </a:extLst>
            </p:cNvPr>
            <p:cNvSpPr/>
            <p:nvPr/>
          </p:nvSpPr>
          <p:spPr>
            <a:xfrm>
              <a:off x="6406031" y="2970442"/>
              <a:ext cx="2547598" cy="3293491"/>
            </a:xfrm>
            <a:prstGeom prst="rect">
              <a:avLst/>
            </a:prstGeom>
            <a:solidFill>
              <a:schemeClr val="bg1"/>
            </a:solidFill>
            <a:ln w="127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sz="1200">
                  <a:solidFill>
                    <a:srgbClr val="374151"/>
                  </a:solidFill>
                  <a:latin typeface="Arial" panose="020B0604020202020204" pitchFamily="34" charset="0"/>
                  <a:cs typeface="Arial" panose="020B0604020202020204" pitchFamily="34" charset="0"/>
                </a:rPr>
                <a:t>Select the features and scale to run different types of models</a:t>
              </a:r>
            </a:p>
            <a:p>
              <a:pPr marL="285750" indent="-285750">
                <a:spcBef>
                  <a:spcPts val="600"/>
                </a:spcBef>
                <a:buFont typeface="Arial" panose="020B0604020202020204" pitchFamily="34" charset="0"/>
                <a:buChar char="•"/>
              </a:pPr>
              <a:r>
                <a:rPr lang="en-US" sz="1200">
                  <a:solidFill>
                    <a:srgbClr val="374151"/>
                  </a:solidFill>
                  <a:latin typeface="Arial" panose="020B0604020202020204" pitchFamily="34" charset="0"/>
                  <a:cs typeface="Arial" panose="020B0604020202020204" pitchFamily="34" charset="0"/>
                </a:rPr>
                <a:t>Divide the data into test and train set where the models will be trained on a train and set accuracies will be tested on test set</a:t>
              </a:r>
            </a:p>
            <a:p>
              <a:pPr marL="285750" indent="-285750">
                <a:spcBef>
                  <a:spcPts val="600"/>
                </a:spcBef>
                <a:buFont typeface="Arial" panose="020B0604020202020204" pitchFamily="34" charset="0"/>
                <a:buChar char="•"/>
              </a:pPr>
              <a:r>
                <a:rPr lang="en-US" sz="1200">
                  <a:solidFill>
                    <a:srgbClr val="374151"/>
                  </a:solidFill>
                  <a:latin typeface="Arial" panose="020B0604020202020204" pitchFamily="34" charset="0"/>
                  <a:cs typeface="Arial" panose="020B0604020202020204" pitchFamily="34" charset="0"/>
                </a:rPr>
                <a:t>Perform hyperparameter tuning for the best model to get the best recall score</a:t>
              </a:r>
            </a:p>
            <a:p>
              <a:pPr marL="285750" indent="-285750">
                <a:spcBef>
                  <a:spcPts val="600"/>
                </a:spcBef>
                <a:buFont typeface="Arial" panose="020B0604020202020204" pitchFamily="34" charset="0"/>
                <a:buChar char="•"/>
              </a:pPr>
              <a:endParaRPr lang="en-US" sz="1200">
                <a:solidFill>
                  <a:srgbClr val="37415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5769215"/>
      </p:ext>
    </p:extLst>
  </p:cSld>
  <p:clrMapOvr>
    <a:masterClrMapping/>
  </p:clrMapOvr>
</p:sld>
</file>

<file path=ppt/theme/theme1.xml><?xml version="1.0" encoding="utf-8"?>
<a:theme xmlns:a="http://schemas.openxmlformats.org/drawingml/2006/main" name="Title Card">
  <a:themeElements>
    <a:clrScheme name="McCombs">
      <a:dk1>
        <a:srgbClr val="C05900"/>
      </a:dk1>
      <a:lt1>
        <a:srgbClr val="FFFFFF"/>
      </a:lt1>
      <a:dk2>
        <a:srgbClr val="9CACB6"/>
      </a:dk2>
      <a:lt2>
        <a:srgbClr val="D6D2C4"/>
      </a:lt2>
      <a:accent1>
        <a:srgbClr val="C05900"/>
      </a:accent1>
      <a:accent2>
        <a:srgbClr val="9CACB6"/>
      </a:accent2>
      <a:accent3>
        <a:srgbClr val="F7961F"/>
      </a:accent3>
      <a:accent4>
        <a:srgbClr val="FFD600"/>
      </a:accent4>
      <a:accent5>
        <a:srgbClr val="579C41"/>
      </a:accent5>
      <a:accent6>
        <a:srgbClr val="005E86"/>
      </a:accent6>
      <a:hlink>
        <a:srgbClr val="005E86"/>
      </a:hlink>
      <a:folHlink>
        <a:srgbClr val="00A8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B036821-E389-9740-B32D-6F1C18107311}" vid="{97962D0E-F633-724D-8DB3-382B03D96ADA}"/>
    </a:ext>
  </a:extLst>
</a:theme>
</file>

<file path=ppt/theme/theme2.xml><?xml version="1.0" encoding="utf-8"?>
<a:theme xmlns:a="http://schemas.openxmlformats.org/drawingml/2006/main" name="Top Orange Bar">
  <a:themeElements>
    <a:clrScheme name="McCombs">
      <a:dk1>
        <a:srgbClr val="C05900"/>
      </a:dk1>
      <a:lt1>
        <a:srgbClr val="FFFFFF"/>
      </a:lt1>
      <a:dk2>
        <a:srgbClr val="9CACB6"/>
      </a:dk2>
      <a:lt2>
        <a:srgbClr val="D6D2C4"/>
      </a:lt2>
      <a:accent1>
        <a:srgbClr val="C05900"/>
      </a:accent1>
      <a:accent2>
        <a:srgbClr val="9CACB6"/>
      </a:accent2>
      <a:accent3>
        <a:srgbClr val="F7961F"/>
      </a:accent3>
      <a:accent4>
        <a:srgbClr val="FFD600"/>
      </a:accent4>
      <a:accent5>
        <a:srgbClr val="579C41"/>
      </a:accent5>
      <a:accent6>
        <a:srgbClr val="005E86"/>
      </a:accent6>
      <a:hlink>
        <a:srgbClr val="005E86"/>
      </a:hlink>
      <a:folHlink>
        <a:srgbClr val="00A8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B036821-E389-9740-B32D-6F1C18107311}" vid="{8C3CF72D-775A-8942-9274-3E70C90D434F}"/>
    </a:ext>
  </a:extLst>
</a:theme>
</file>

<file path=ppt/theme/theme3.xml><?xml version="1.0" encoding="utf-8"?>
<a:theme xmlns:a="http://schemas.openxmlformats.org/drawingml/2006/main" name="Bottom Color Logo">
  <a:themeElements>
    <a:clrScheme name="McCombs">
      <a:dk1>
        <a:srgbClr val="C05900"/>
      </a:dk1>
      <a:lt1>
        <a:srgbClr val="FFFFFF"/>
      </a:lt1>
      <a:dk2>
        <a:srgbClr val="9CACB6"/>
      </a:dk2>
      <a:lt2>
        <a:srgbClr val="D6D2C4"/>
      </a:lt2>
      <a:accent1>
        <a:srgbClr val="C05900"/>
      </a:accent1>
      <a:accent2>
        <a:srgbClr val="9CACB6"/>
      </a:accent2>
      <a:accent3>
        <a:srgbClr val="F7961F"/>
      </a:accent3>
      <a:accent4>
        <a:srgbClr val="FFD600"/>
      </a:accent4>
      <a:accent5>
        <a:srgbClr val="579C41"/>
      </a:accent5>
      <a:accent6>
        <a:srgbClr val="005E86"/>
      </a:accent6>
      <a:hlink>
        <a:srgbClr val="005E86"/>
      </a:hlink>
      <a:folHlink>
        <a:srgbClr val="00A8B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B036821-E389-9740-B32D-6F1C18107311}" vid="{43CCBA94-008E-E347-B4BE-0122FAE4A117}"/>
    </a:ext>
  </a:ext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97061255F3003439C66226765D3A0DB" ma:contentTypeVersion="3" ma:contentTypeDescription="Create a new document." ma:contentTypeScope="" ma:versionID="2509a7327f5b6b273d47b494debadde3">
  <xsd:schema xmlns:xsd="http://www.w3.org/2001/XMLSchema" xmlns:xs="http://www.w3.org/2001/XMLSchema" xmlns:p="http://schemas.microsoft.com/office/2006/metadata/properties" xmlns:ns3="0b69b6ff-2d83-493b-9c02-b673434a1908" targetNamespace="http://schemas.microsoft.com/office/2006/metadata/properties" ma:root="true" ma:fieldsID="417fcaf6fc3933017be5bd4da3b07a92" ns3:_="">
    <xsd:import namespace="0b69b6ff-2d83-493b-9c02-b673434a1908"/>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69b6ff-2d83-493b-9c02-b673434a19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8AE9D9-928D-4E05-B549-7025A72C3785}">
  <ds:schemaRefs>
    <ds:schemaRef ds:uri="http://schemas.microsoft.com/sharepoint/v3/contenttype/forms"/>
  </ds:schemaRefs>
</ds:datastoreItem>
</file>

<file path=customXml/itemProps2.xml><?xml version="1.0" encoding="utf-8"?>
<ds:datastoreItem xmlns:ds="http://schemas.openxmlformats.org/officeDocument/2006/customXml" ds:itemID="{86A4B043-07D2-4E9D-AF42-7C2A4F56F87E}">
  <ds:schemaRefs>
    <ds:schemaRef ds:uri="0b69b6ff-2d83-493b-9c02-b673434a19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84D20A8-1E74-4A30-BC75-70C481A20AF4}">
  <ds:schemaRefs>
    <ds:schemaRef ds:uri="0b69b6ff-2d83-493b-9c02-b673434a190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Title Card</Template>
  <TotalTime>0</TotalTime>
  <Words>1801</Words>
  <Application>Microsoft Office PowerPoint</Application>
  <PresentationFormat>Widescreen</PresentationFormat>
  <Paragraphs>299</Paragraphs>
  <Slides>21</Slides>
  <Notes>9</Notes>
  <HiddenSlides>1</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21</vt:i4>
      </vt:variant>
    </vt:vector>
  </HeadingPairs>
  <TitlesOfParts>
    <vt:vector size="34" baseType="lpstr">
      <vt:lpstr>Aptos</vt:lpstr>
      <vt:lpstr>Arial</vt:lpstr>
      <vt:lpstr>Arial Black</vt:lpstr>
      <vt:lpstr>Arial Narrow</vt:lpstr>
      <vt:lpstr>Arial,Sans-Serif</vt:lpstr>
      <vt:lpstr>Calibri</vt:lpstr>
      <vt:lpstr>Museo Sans For Dell</vt:lpstr>
      <vt:lpstr>Söhne</vt:lpstr>
      <vt:lpstr>Webdings</vt:lpstr>
      <vt:lpstr>Title Card</vt:lpstr>
      <vt:lpstr>Top Orange Bar</vt:lpstr>
      <vt:lpstr>Bottom Color Logo</vt:lpstr>
      <vt:lpstr>4_Custom Design</vt:lpstr>
      <vt:lpstr>PowerPoint Presentation</vt:lpstr>
      <vt:lpstr>AGENDA</vt:lpstr>
      <vt:lpstr>PowerPoint Presentation</vt:lpstr>
      <vt:lpstr>AGENDA</vt:lpstr>
      <vt:lpstr>PowerPoint Presentation</vt:lpstr>
      <vt:lpstr>PowerPoint Presentation</vt:lpstr>
      <vt:lpstr>AGENDA</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AGENDA</vt:lpstr>
      <vt:lpstr>PowerPoint Presentation</vt:lpstr>
      <vt:lpstr>AGENDA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Taylor, Dana</dc:creator>
  <cp:lastModifiedBy>Sai Lakshmi</cp:lastModifiedBy>
  <cp:revision>15</cp:revision>
  <dcterms:created xsi:type="dcterms:W3CDTF">2022-03-14T18:07:29Z</dcterms:created>
  <dcterms:modified xsi:type="dcterms:W3CDTF">2023-08-06T06:49:11Z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0x010100697061255F3003439C66226765D3A0DB</vt:lpwstr>
  </property>
</Properties>
</file>